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sldIdLst>
    <p:sldId id="259" r:id="rId2"/>
    <p:sldId id="271" r:id="rId3"/>
    <p:sldId id="268" r:id="rId4"/>
    <p:sldId id="270" r:id="rId5"/>
    <p:sldId id="260" r:id="rId6"/>
    <p:sldId id="256" r:id="rId7"/>
    <p:sldId id="265" r:id="rId8"/>
    <p:sldId id="263" r:id="rId9"/>
    <p:sldId id="262" r:id="rId10"/>
    <p:sldId id="261" r:id="rId11"/>
    <p:sldId id="267" r:id="rId12"/>
    <p:sldId id="266" r:id="rId13"/>
    <p:sldId id="269" r:id="rId14"/>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59" autoAdjust="0"/>
    <p:restoredTop sz="86477" autoAdjust="0"/>
  </p:normalViewPr>
  <p:slideViewPr>
    <p:cSldViewPr>
      <p:cViewPr varScale="1">
        <p:scale>
          <a:sx n="114" d="100"/>
          <a:sy n="114" d="100"/>
        </p:scale>
        <p:origin x="2214"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p:txBody>
          <a:bodyPr/>
          <a:lstStyle/>
          <a:p>
            <a:fld id="{677A92D4-91E0-4553-BFA9-262F432DF72B}" type="datetimeFigureOut">
              <a:rPr lang="de-DE" smtClean="0"/>
              <a:t>18.01.2022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B6EAC8A3-091A-4F06-AF4A-1FC08EB84456}" type="slidenum">
              <a:rPr lang="de-DE" smtClean="0"/>
              <a:t>‹Nr.›</a:t>
            </a:fld>
            <a:endParaRPr lang="de-DE"/>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de-DE"/>
              <a:t>Titelmasterformat durch Klicken bearbeiten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677A92D4-91E0-4553-BFA9-262F432DF72B}" type="datetimeFigureOut">
              <a:rPr lang="de-DE" smtClean="0"/>
              <a:t>18.01.2022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B6EAC8A3-091A-4F06-AF4A-1FC08EB84456}" type="slidenum">
              <a:rPr lang="de-DE" smtClean="0"/>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de-DE"/>
              <a:t>Titelmasterformat durch Klicken bearbeiten</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677A92D4-91E0-4553-BFA9-262F432DF72B}" type="datetimeFigureOut">
              <a:rPr lang="de-DE" smtClean="0"/>
              <a:t>18.01.2022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B6EAC8A3-091A-4F06-AF4A-1FC08EB84456}" type="slidenum">
              <a:rPr lang="de-DE" smtClean="0"/>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77A92D4-91E0-4553-BFA9-262F432DF72B}" type="datetimeFigureOut">
              <a:rPr lang="de-DE" smtClean="0"/>
              <a:t>18.01.2022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B6EAC8A3-091A-4F06-AF4A-1FC08EB84456}" type="slidenum">
              <a:rPr lang="de-DE" smtClean="0"/>
              <a:t>‹Nr.›</a:t>
            </a:fld>
            <a:endParaRPr lang="de-DE"/>
          </a:p>
        </p:txBody>
      </p:sp>
      <p:sp>
        <p:nvSpPr>
          <p:cNvPr id="8" name="Title 7"/>
          <p:cNvSpPr>
            <a:spLocks noGrp="1"/>
          </p:cNvSpPr>
          <p:nvPr>
            <p:ph type="title"/>
          </p:nvPr>
        </p:nvSpPr>
        <p:spPr/>
        <p:txBody>
          <a:bodyPr/>
          <a:lstStyle/>
          <a:p>
            <a:r>
              <a:rPr lang="de-DE"/>
              <a:t>Titelmasterformat durch Klicken bearbeiten</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de-DE"/>
              <a:t>Titelmasterformat durch Klicken bearbeiten</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e Placeholder 3"/>
          <p:cNvSpPr>
            <a:spLocks noGrp="1"/>
          </p:cNvSpPr>
          <p:nvPr>
            <p:ph type="dt" sz="half" idx="10"/>
          </p:nvPr>
        </p:nvSpPr>
        <p:spPr/>
        <p:txBody>
          <a:bodyPr/>
          <a:lstStyle/>
          <a:p>
            <a:fld id="{677A92D4-91E0-4553-BFA9-262F432DF72B}" type="datetimeFigureOut">
              <a:rPr lang="de-DE" smtClean="0"/>
              <a:t>18.01.2022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B6EAC8A3-091A-4F06-AF4A-1FC08EB84456}" type="slidenum">
              <a:rPr lang="de-DE" smtClean="0"/>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77A92D4-91E0-4553-BFA9-262F432DF72B}" type="datetimeFigureOut">
              <a:rPr lang="de-DE" smtClean="0"/>
              <a:t>18.01.2022</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B6EAC8A3-091A-4F06-AF4A-1FC08EB84456}" type="slidenum">
              <a:rPr lang="de-DE" smtClean="0"/>
              <a:t>‹Nr.›</a:t>
            </a:fld>
            <a:endParaRPr lang="de-DE"/>
          </a:p>
        </p:txBody>
      </p:sp>
      <p:sp>
        <p:nvSpPr>
          <p:cNvPr id="8" name="Title 7"/>
          <p:cNvSpPr>
            <a:spLocks noGrp="1"/>
          </p:cNvSpPr>
          <p:nvPr>
            <p:ph type="title"/>
          </p:nvPr>
        </p:nvSpPr>
        <p:spPr/>
        <p:txBody>
          <a:bodyPr/>
          <a:lstStyle/>
          <a:p>
            <a:r>
              <a:rPr lang="de-DE"/>
              <a:t>Titelmasterformat durch Klicken bearbeiten</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de-DE"/>
              <a:t>Textmasterformat bearbeiten</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677A92D4-91E0-4553-BFA9-262F432DF72B}" type="datetimeFigureOut">
              <a:rPr lang="de-DE" smtClean="0"/>
              <a:t>18.01.2022</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B6EAC8A3-091A-4F06-AF4A-1FC08EB84456}" type="slidenum">
              <a:rPr lang="de-DE" smtClean="0"/>
              <a:t>‹Nr.›</a:t>
            </a:fld>
            <a:endParaRPr lang="de-DE"/>
          </a:p>
        </p:txBody>
      </p:sp>
      <p:sp>
        <p:nvSpPr>
          <p:cNvPr id="10" name="Title 9"/>
          <p:cNvSpPr>
            <a:spLocks noGrp="1"/>
          </p:cNvSpPr>
          <p:nvPr>
            <p:ph type="title"/>
          </p:nvPr>
        </p:nvSpPr>
        <p:spPr/>
        <p:txBody>
          <a:bodyPr/>
          <a:lstStyle/>
          <a:p>
            <a:r>
              <a:rPr lang="de-DE"/>
              <a:t>Titelmasterformat durch Klicken bearbeiten</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Date Placeholder 2"/>
          <p:cNvSpPr>
            <a:spLocks noGrp="1"/>
          </p:cNvSpPr>
          <p:nvPr>
            <p:ph type="dt" sz="half" idx="10"/>
          </p:nvPr>
        </p:nvSpPr>
        <p:spPr/>
        <p:txBody>
          <a:bodyPr/>
          <a:lstStyle/>
          <a:p>
            <a:fld id="{677A92D4-91E0-4553-BFA9-262F432DF72B}" type="datetimeFigureOut">
              <a:rPr lang="de-DE" smtClean="0"/>
              <a:t>18.01.2022</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B6EAC8A3-091A-4F06-AF4A-1FC08EB84456}" type="slidenum">
              <a:rPr lang="de-DE" smtClean="0"/>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7A92D4-91E0-4553-BFA9-262F432DF72B}" type="datetimeFigureOut">
              <a:rPr lang="de-DE" smtClean="0"/>
              <a:t>18.01.2022</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B6EAC8A3-091A-4F06-AF4A-1FC08EB84456}" type="slidenum">
              <a:rPr lang="de-DE" smtClean="0"/>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de-DE"/>
              <a:t>Titelmasterformat durch Klicken bearbeiten</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e Placeholder 4"/>
          <p:cNvSpPr>
            <a:spLocks noGrp="1"/>
          </p:cNvSpPr>
          <p:nvPr>
            <p:ph type="dt" sz="half" idx="10"/>
          </p:nvPr>
        </p:nvSpPr>
        <p:spPr/>
        <p:txBody>
          <a:bodyPr/>
          <a:lstStyle/>
          <a:p>
            <a:fld id="{677A92D4-91E0-4553-BFA9-262F432DF72B}" type="datetimeFigureOut">
              <a:rPr lang="de-DE" smtClean="0"/>
              <a:t>18.01.2022</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B6EAC8A3-091A-4F06-AF4A-1FC08EB84456}" type="slidenum">
              <a:rPr lang="de-DE" smtClean="0"/>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e Placeholder 4"/>
          <p:cNvSpPr>
            <a:spLocks noGrp="1"/>
          </p:cNvSpPr>
          <p:nvPr>
            <p:ph type="dt" sz="half" idx="10"/>
          </p:nvPr>
        </p:nvSpPr>
        <p:spPr/>
        <p:txBody>
          <a:bodyPr/>
          <a:lstStyle/>
          <a:p>
            <a:fld id="{677A92D4-91E0-4553-BFA9-262F432DF72B}" type="datetimeFigureOut">
              <a:rPr lang="de-DE" smtClean="0"/>
              <a:t>18.01.2022</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B6EAC8A3-091A-4F06-AF4A-1FC08EB84456}" type="slidenum">
              <a:rPr lang="de-DE" smtClean="0"/>
              <a:t>‹Nr.›</a:t>
            </a:fld>
            <a:endParaRPr lang="de-DE"/>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de-DE"/>
              <a:t>Titelmasterformat durch Klicken bearbeiten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de-DE"/>
              <a:t>Titelmasterformat durch Klicken bearbeiten</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677A92D4-91E0-4553-BFA9-262F432DF72B}" type="datetimeFigureOut">
              <a:rPr lang="de-DE" smtClean="0"/>
              <a:t>18.01.2022</a:t>
            </a:fld>
            <a:endParaRPr lang="de-DE"/>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de-DE"/>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6EAC8A3-091A-4F06-AF4A-1FC08EB84456}" type="slidenum">
              <a:rPr lang="de-DE" smtClean="0"/>
              <a:t>‹Nr.›</a:t>
            </a:fld>
            <a:endParaRPr lang="de-DE"/>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jpeg"/><Relationship Id="rId21" Type="http://schemas.openxmlformats.org/officeDocument/2006/relationships/image" Target="../media/image21.pn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png"/><Relationship Id="rId2" Type="http://schemas.openxmlformats.org/officeDocument/2006/relationships/image" Target="../media/image2.jpeg"/><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png"/><Relationship Id="rId10" Type="http://schemas.openxmlformats.org/officeDocument/2006/relationships/image" Target="../media/image10.jpeg"/><Relationship Id="rId19" Type="http://schemas.openxmlformats.org/officeDocument/2006/relationships/image" Target="../media/image19.png"/><Relationship Id="rId4" Type="http://schemas.openxmlformats.org/officeDocument/2006/relationships/image" Target="../media/image4.jpeg"/><Relationship Id="rId9" Type="http://schemas.openxmlformats.org/officeDocument/2006/relationships/image" Target="../media/image9.jpeg"/><Relationship Id="rId14" Type="http://schemas.openxmlformats.org/officeDocument/2006/relationships/image" Target="../media/image14.png"/><Relationship Id="rId22"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www.pfinztal.de/"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031652" y="260648"/>
            <a:ext cx="7175351" cy="1793167"/>
          </a:xfrm>
          <a:effectLst/>
        </p:spPr>
        <p:txBody>
          <a:bodyPr/>
          <a:lstStyle/>
          <a:p>
            <a:pPr marL="182880" indent="0" algn="ctr">
              <a:buNone/>
            </a:pPr>
            <a:r>
              <a:rPr lang="de-DE"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Bahnschrift" panose="020B0502040204020203" pitchFamily="34" charset="0"/>
              </a:rPr>
              <a:t>Schülerbetreuung Berghausen</a:t>
            </a:r>
          </a:p>
        </p:txBody>
      </p:sp>
      <p:pic>
        <p:nvPicPr>
          <p:cNvPr id="1026" name="Picture 2" descr="C:\Users\Hort Berghausen\Desktop\Verwaltung\Bilder\Flohmarkt201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9139" y="2204864"/>
            <a:ext cx="4031093" cy="3023320"/>
          </a:xfrm>
          <a:prstGeom prst="rect">
            <a:avLst/>
          </a:prstGeom>
          <a:noFill/>
          <a:extLst>
            <a:ext uri="{909E8E84-426E-40DD-AFC4-6F175D3DCCD1}">
              <a14:hiddenFill xmlns:a14="http://schemas.microsoft.com/office/drawing/2010/main">
                <a:solidFill>
                  <a:srgbClr val="FFFFFF"/>
                </a:solidFill>
              </a14:hiddenFill>
            </a:ext>
          </a:extLst>
        </p:spPr>
      </p:pic>
      <p:sp>
        <p:nvSpPr>
          <p:cNvPr id="5" name="Titel 1"/>
          <p:cNvSpPr txBox="1">
            <a:spLocks/>
          </p:cNvSpPr>
          <p:nvPr/>
        </p:nvSpPr>
        <p:spPr>
          <a:xfrm>
            <a:off x="1043608" y="5661248"/>
            <a:ext cx="7175351" cy="648072"/>
          </a:xfrm>
          <a:prstGeom prst="rect">
            <a:avLst/>
          </a:prstGeom>
          <a:effectLst/>
        </p:spPr>
        <p:txBody>
          <a:bodyPr vert="horz" lIns="91440" tIns="45720" rIns="91440" bIns="45720" rtlCol="0" anchor="t" anchorCtr="0">
            <a:noAutofit/>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algn="ctr">
              <a:buFont typeface="Georgia" pitchFamily="18" charset="0"/>
              <a:buNone/>
            </a:pPr>
            <a:r>
              <a:rPr lang="de-DE" sz="32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Bahnschrift" panose="020B0502040204020203" pitchFamily="34" charset="0"/>
              </a:rPr>
              <a:t>Hort an der Schlossgartenschule</a:t>
            </a:r>
            <a:endParaRPr lang="de-DE"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Bahnschrift" panose="020B0502040204020203" pitchFamily="34" charset="0"/>
            </a:endParaRPr>
          </a:p>
        </p:txBody>
      </p:sp>
    </p:spTree>
    <p:extLst>
      <p:ext uri="{BB962C8B-B14F-4D97-AF65-F5344CB8AC3E}">
        <p14:creationId xmlns:p14="http://schemas.microsoft.com/office/powerpoint/2010/main" val="647580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1031652" y="260649"/>
            <a:ext cx="7175351" cy="1152128"/>
          </a:xfrm>
          <a:prstGeom prst="rect">
            <a:avLst/>
          </a:prstGeom>
          <a:effectLst/>
        </p:spPr>
        <p:txBody>
          <a:bodyPr vert="horz" lIns="91440" tIns="45720" rIns="91440" bIns="45720" rtlCol="0" anchor="t" anchorCtr="0">
            <a:noAutofit/>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algn="ctr">
              <a:buFont typeface="Georgia" pitchFamily="18" charset="0"/>
              <a:buNone/>
            </a:pPr>
            <a:r>
              <a:rPr lang="de-DE" sz="66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Bahnschrift" panose="020B0502040204020203" pitchFamily="34" charset="0"/>
              </a:rPr>
              <a:t>Mittagessen</a:t>
            </a:r>
          </a:p>
        </p:txBody>
      </p:sp>
      <p:sp>
        <p:nvSpPr>
          <p:cNvPr id="3" name="Textfeld 2"/>
          <p:cNvSpPr txBox="1"/>
          <p:nvPr/>
        </p:nvSpPr>
        <p:spPr>
          <a:xfrm>
            <a:off x="611560" y="1556792"/>
            <a:ext cx="7848872" cy="4524315"/>
          </a:xfrm>
          <a:prstGeom prst="rect">
            <a:avLst/>
          </a:prstGeom>
          <a:noFill/>
        </p:spPr>
        <p:txBody>
          <a:bodyPr wrap="square" rtlCol="0">
            <a:spAutoFit/>
          </a:bodyPr>
          <a:lstStyle/>
          <a:p>
            <a:pPr marL="285750" indent="-285750">
              <a:buFontTx/>
              <a:buChar char="-"/>
            </a:pPr>
            <a:r>
              <a:rPr lang="de-DE" dirty="0">
                <a:latin typeface="Bahnschrift" panose="020B0502040204020203" pitchFamily="34" charset="0"/>
              </a:rPr>
              <a:t>Wir bekommen das Essen täglich warm von der Firma „</a:t>
            </a:r>
            <a:r>
              <a:rPr lang="de-DE" dirty="0" err="1">
                <a:latin typeface="Bahnschrift" panose="020B0502040204020203" pitchFamily="34" charset="0"/>
              </a:rPr>
              <a:t>freshfood</a:t>
            </a:r>
            <a:r>
              <a:rPr lang="de-DE" dirty="0">
                <a:latin typeface="Bahnschrift" panose="020B0502040204020203" pitchFamily="34" charset="0"/>
              </a:rPr>
              <a:t>“ angeliefert.</a:t>
            </a:r>
          </a:p>
          <a:p>
            <a:pPr marL="285750" indent="-285750">
              <a:buFontTx/>
              <a:buChar char="-"/>
            </a:pPr>
            <a:r>
              <a:rPr lang="de-DE" dirty="0">
                <a:latin typeface="Bahnschrift" panose="020B0502040204020203" pitchFamily="34" charset="0"/>
              </a:rPr>
              <a:t>Bei der Bestellung haben wir die Auswahl zwischen zwei Menüs: ein Hauptgericht mit Fleisch und ein vegetarisches Menü.</a:t>
            </a:r>
          </a:p>
          <a:p>
            <a:pPr marL="285750" indent="-285750">
              <a:buFontTx/>
              <a:buChar char="-"/>
            </a:pPr>
            <a:r>
              <a:rPr lang="de-DE" dirty="0">
                <a:latin typeface="Bahnschrift" panose="020B0502040204020203" pitchFamily="34" charset="0"/>
              </a:rPr>
              <a:t>Alle Kinder und Betreuer essen dasselbe Essen. </a:t>
            </a:r>
          </a:p>
          <a:p>
            <a:pPr marL="285750" indent="-285750">
              <a:buFontTx/>
              <a:buChar char="-"/>
            </a:pPr>
            <a:r>
              <a:rPr lang="de-DE" dirty="0">
                <a:latin typeface="Bahnschrift" panose="020B0502040204020203" pitchFamily="34" charset="0"/>
              </a:rPr>
              <a:t>Ausnahme: explizit vegetarisch angemeldete Kinder und Kinder, die aus gesundheitlichen Gründen ein allergenes Gericht einnehmen.</a:t>
            </a:r>
          </a:p>
          <a:p>
            <a:pPr marL="285750" indent="-285750">
              <a:buFontTx/>
              <a:buChar char="-"/>
            </a:pPr>
            <a:r>
              <a:rPr lang="de-DE" dirty="0">
                <a:latin typeface="Bahnschrift" panose="020B0502040204020203" pitchFamily="34" charset="0"/>
              </a:rPr>
              <a:t>Wir legen wert darauf, dass das Essen probiert wird. Gemüse gehört da auch dazu. Anders ist das bei der Fleischkomponente, diese müssen die Kinder nicht probieren. Ebenso können Sie frei wählen, ob sie die Salatbeilage möchten oder nicht.</a:t>
            </a:r>
          </a:p>
          <a:p>
            <a:pPr marL="285750" indent="-285750">
              <a:buFontTx/>
              <a:buChar char="-"/>
            </a:pPr>
            <a:r>
              <a:rPr lang="de-DE" dirty="0">
                <a:latin typeface="Bahnschrift" panose="020B0502040204020203" pitchFamily="34" charset="0"/>
              </a:rPr>
              <a:t>Bei Problemen ist es wichtig ist, dass die Kinder in der Lage sind, uns zu sagen, womit sie das Problem haben, damit wir gemeinsam eine Lösung finden können.</a:t>
            </a:r>
          </a:p>
          <a:p>
            <a:pPr marL="285750" indent="-285750">
              <a:buFontTx/>
              <a:buChar char="-"/>
            </a:pPr>
            <a:r>
              <a:rPr lang="de-DE" dirty="0">
                <a:latin typeface="Bahnschrift" panose="020B0502040204020203" pitchFamily="34" charset="0"/>
              </a:rPr>
              <a:t>Kinder essen gemeinsam mit allen Kindern ihrer Klassenstufe und mit den gleichbleibenden Betreuern.</a:t>
            </a:r>
          </a:p>
        </p:txBody>
      </p:sp>
    </p:spTree>
    <p:extLst>
      <p:ext uri="{BB962C8B-B14F-4D97-AF65-F5344CB8AC3E}">
        <p14:creationId xmlns:p14="http://schemas.microsoft.com/office/powerpoint/2010/main" val="3714934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1031652" y="260649"/>
            <a:ext cx="7175351" cy="1152128"/>
          </a:xfrm>
          <a:prstGeom prst="rect">
            <a:avLst/>
          </a:prstGeom>
          <a:effectLst/>
        </p:spPr>
        <p:txBody>
          <a:bodyPr vert="horz" lIns="91440" tIns="45720" rIns="91440" bIns="45720" rtlCol="0" anchor="t" anchorCtr="0">
            <a:noAutofit/>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algn="ctr">
              <a:buFont typeface="Georgia" pitchFamily="18" charset="0"/>
              <a:buNone/>
            </a:pPr>
            <a:r>
              <a:rPr lang="de-DE" sz="66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Bahnschrift" panose="020B0502040204020203" pitchFamily="34" charset="0"/>
              </a:rPr>
              <a:t>Hausaufgaben</a:t>
            </a:r>
          </a:p>
        </p:txBody>
      </p:sp>
      <p:sp>
        <p:nvSpPr>
          <p:cNvPr id="3" name="Textfeld 2"/>
          <p:cNvSpPr txBox="1"/>
          <p:nvPr/>
        </p:nvSpPr>
        <p:spPr>
          <a:xfrm>
            <a:off x="611560" y="1556792"/>
            <a:ext cx="7848872" cy="4801314"/>
          </a:xfrm>
          <a:prstGeom prst="rect">
            <a:avLst/>
          </a:prstGeom>
          <a:noFill/>
        </p:spPr>
        <p:txBody>
          <a:bodyPr wrap="square" rtlCol="0">
            <a:spAutoFit/>
          </a:bodyPr>
          <a:lstStyle/>
          <a:p>
            <a:pPr marL="285750" indent="-285750">
              <a:buFontTx/>
              <a:buChar char="-"/>
            </a:pPr>
            <a:r>
              <a:rPr lang="de-DE" dirty="0">
                <a:latin typeface="Bahnschrift" panose="020B0502040204020203" pitchFamily="34" charset="0"/>
              </a:rPr>
              <a:t>Die Hausaufgaben finden von Montag bis Donnerstag in der Zeit von 14:30 bis 16:00 Uhr statt (bitte Störungen wie z.B. Abholen in dieser Zeit vermeiden).</a:t>
            </a:r>
          </a:p>
          <a:p>
            <a:pPr marL="285750" indent="-285750">
              <a:buFontTx/>
              <a:buChar char="-"/>
            </a:pPr>
            <a:r>
              <a:rPr lang="de-DE" dirty="0">
                <a:latin typeface="Bahnschrift" panose="020B0502040204020203" pitchFamily="34" charset="0"/>
              </a:rPr>
              <a:t>Jede Klassenstufe hat ihr festes Zimmer und beständige Betreuer</a:t>
            </a:r>
          </a:p>
          <a:p>
            <a:pPr marL="285750" indent="-285750">
              <a:buFontTx/>
              <a:buChar char="-"/>
            </a:pPr>
            <a:r>
              <a:rPr lang="de-DE" dirty="0">
                <a:latin typeface="Bahnschrift" panose="020B0502040204020203" pitchFamily="34" charset="0"/>
              </a:rPr>
              <a:t>Wir unterstützen, helfen und korrigieren die Hausaufgaben – vor allem natürlich in den unteren Klassen. Bei 4.Klässlern setzen wir ein gewisses Maß an Selbständigkeit voraus.</a:t>
            </a:r>
          </a:p>
          <a:p>
            <a:pPr marL="285750" indent="-285750">
              <a:buFontTx/>
              <a:buChar char="-"/>
            </a:pPr>
            <a:r>
              <a:rPr lang="de-DE" dirty="0">
                <a:latin typeface="Bahnschrift" panose="020B0502040204020203" pitchFamily="34" charset="0"/>
              </a:rPr>
              <a:t>Wenn ein Wochenplan vorhanden ist, wird dieser von uns nach Erledigung abgezeichnet.</a:t>
            </a:r>
          </a:p>
          <a:p>
            <a:pPr marL="285750" indent="-285750">
              <a:buFontTx/>
              <a:buChar char="-"/>
            </a:pPr>
            <a:r>
              <a:rPr lang="de-DE" dirty="0">
                <a:latin typeface="Bahnschrift" panose="020B0502040204020203" pitchFamily="34" charset="0"/>
              </a:rPr>
              <a:t>Wir erledigen im Normalfall nur die Aufgaben, die am angemeldeten Tag anstehen. Nacharbeit von den Vortagen o.ä. ist nur bei vorhandener Zeit möglich.</a:t>
            </a:r>
          </a:p>
          <a:p>
            <a:pPr marL="285750" indent="-285750">
              <a:buFontTx/>
              <a:buChar char="-"/>
            </a:pPr>
            <a:r>
              <a:rPr lang="de-DE" dirty="0">
                <a:latin typeface="Bahnschrift" panose="020B0502040204020203" pitchFamily="34" charset="0"/>
              </a:rPr>
              <a:t>Nachhilfe sowie Leseübungen gehören nicht zu unserem Leistungsumfang. Hierzu fehlt uns die Zeit und den Kindern die Ruhe.</a:t>
            </a:r>
          </a:p>
          <a:p>
            <a:pPr marL="285750" indent="-285750">
              <a:buFontTx/>
              <a:buChar char="-"/>
            </a:pPr>
            <a:r>
              <a:rPr lang="de-DE" dirty="0">
                <a:latin typeface="Bahnschrift" panose="020B0502040204020203" pitchFamily="34" charset="0"/>
              </a:rPr>
              <a:t>Die Zusammenarbeit mit Eltern und Lehrern (vor allem bei Schwierigkeiten) ist uns ein großes Anliegen.</a:t>
            </a:r>
          </a:p>
          <a:p>
            <a:pPr marL="285750" indent="-285750">
              <a:buFontTx/>
              <a:buChar char="-"/>
            </a:pPr>
            <a:endParaRPr lang="de-DE" dirty="0">
              <a:latin typeface="Bahnschrift" panose="020B0502040204020203" pitchFamily="34" charset="0"/>
            </a:endParaRPr>
          </a:p>
        </p:txBody>
      </p:sp>
    </p:spTree>
    <p:extLst>
      <p:ext uri="{BB962C8B-B14F-4D97-AF65-F5344CB8AC3E}">
        <p14:creationId xmlns:p14="http://schemas.microsoft.com/office/powerpoint/2010/main" val="747744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1031652" y="260649"/>
            <a:ext cx="7175351" cy="1152128"/>
          </a:xfrm>
          <a:prstGeom prst="rect">
            <a:avLst/>
          </a:prstGeom>
          <a:effectLst/>
        </p:spPr>
        <p:txBody>
          <a:bodyPr vert="horz" lIns="91440" tIns="45720" rIns="91440" bIns="45720" rtlCol="0" anchor="t" anchorCtr="0">
            <a:noAutofit/>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algn="ctr">
              <a:buFont typeface="Georgia" pitchFamily="18" charset="0"/>
              <a:buNone/>
            </a:pPr>
            <a:r>
              <a:rPr lang="de-DE" sz="66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Bahnschrift" panose="020B0502040204020203" pitchFamily="34" charset="0"/>
              </a:rPr>
              <a:t>Ferienbetreuung</a:t>
            </a:r>
          </a:p>
        </p:txBody>
      </p:sp>
      <p:sp>
        <p:nvSpPr>
          <p:cNvPr id="3" name="Textfeld 2"/>
          <p:cNvSpPr txBox="1"/>
          <p:nvPr/>
        </p:nvSpPr>
        <p:spPr>
          <a:xfrm>
            <a:off x="611560" y="1556792"/>
            <a:ext cx="7848872" cy="4524315"/>
          </a:xfrm>
          <a:prstGeom prst="rect">
            <a:avLst/>
          </a:prstGeom>
          <a:noFill/>
        </p:spPr>
        <p:txBody>
          <a:bodyPr wrap="square" rtlCol="0">
            <a:spAutoFit/>
          </a:bodyPr>
          <a:lstStyle/>
          <a:p>
            <a:pPr marL="285750" indent="-285750">
              <a:buFontTx/>
              <a:buChar char="-"/>
            </a:pPr>
            <a:r>
              <a:rPr lang="de-DE" dirty="0">
                <a:latin typeface="Bahnschrift" panose="020B0502040204020203" pitchFamily="34" charset="0"/>
              </a:rPr>
              <a:t>Alle Ferien sind buchbar (Ausnahme: 3 Wochen im Sommer und 1-2 Wochen in den Weihnachtsferien)</a:t>
            </a:r>
          </a:p>
          <a:p>
            <a:pPr marL="285750" indent="-285750">
              <a:buFontTx/>
              <a:buChar char="-"/>
            </a:pPr>
            <a:r>
              <a:rPr lang="de-DE" dirty="0">
                <a:latin typeface="Bahnschrift" panose="020B0502040204020203" pitchFamily="34" charset="0"/>
              </a:rPr>
              <a:t>Auswahl zwischen</a:t>
            </a:r>
          </a:p>
          <a:p>
            <a:r>
              <a:rPr lang="de-DE" dirty="0">
                <a:latin typeface="Bahnschrift" panose="020B0502040204020203" pitchFamily="34" charset="0"/>
              </a:rPr>
              <a:t>	* Halbtagsbetreuung:	07:00 – 13:00 Uhr ohne Essen (Ort: 					Hort Berghausen)</a:t>
            </a:r>
          </a:p>
          <a:p>
            <a:endParaRPr lang="de-DE" dirty="0">
              <a:latin typeface="Bahnschrift" panose="020B0502040204020203" pitchFamily="34" charset="0"/>
            </a:endParaRPr>
          </a:p>
          <a:p>
            <a:r>
              <a:rPr lang="de-DE" dirty="0">
                <a:latin typeface="Bahnschrift" panose="020B0502040204020203" pitchFamily="34" charset="0"/>
              </a:rPr>
              <a:t>	* Ganztagsbetreuung:	07:00 – 17:00/Fr.16:30 Uhr mit Essen</a:t>
            </a:r>
          </a:p>
          <a:p>
            <a:r>
              <a:rPr lang="de-DE" dirty="0">
                <a:latin typeface="Bahnschrift" panose="020B0502040204020203" pitchFamily="34" charset="0"/>
              </a:rPr>
              <a:t>				(Ort: Hort Berghausen)</a:t>
            </a:r>
          </a:p>
          <a:p>
            <a:endParaRPr lang="de-DE" dirty="0">
              <a:latin typeface="Bahnschrift" panose="020B0502040204020203" pitchFamily="34" charset="0"/>
            </a:endParaRPr>
          </a:p>
          <a:p>
            <a:pPr marL="285750" indent="-285750">
              <a:buFontTx/>
              <a:buChar char="-"/>
            </a:pPr>
            <a:r>
              <a:rPr lang="de-DE" dirty="0">
                <a:latin typeface="Bahnschrift" panose="020B0502040204020203" pitchFamily="34" charset="0"/>
              </a:rPr>
              <a:t>Letzte Sommerferienwoche bereits für Erstklässler buchbar. Anmeldungen hierfür beim Anmeldegespräch.</a:t>
            </a:r>
          </a:p>
          <a:p>
            <a:pPr marL="285750" indent="-285750">
              <a:buFontTx/>
              <a:buChar char="-"/>
            </a:pPr>
            <a:r>
              <a:rPr lang="de-DE" dirty="0">
                <a:latin typeface="Bahnschrift" panose="020B0502040204020203" pitchFamily="34" charset="0"/>
              </a:rPr>
              <a:t>Bitte stets die Anmeldeschlüsse (finden Sie auf dem Anmeldeformular) einhalten. Eine Anmeldung </a:t>
            </a:r>
            <a:r>
              <a:rPr lang="de-DE" u="sng" dirty="0">
                <a:latin typeface="Bahnschrift" panose="020B0502040204020203" pitchFamily="34" charset="0"/>
              </a:rPr>
              <a:t>NACH</a:t>
            </a:r>
            <a:r>
              <a:rPr lang="de-DE" dirty="0">
                <a:latin typeface="Bahnschrift" panose="020B0502040204020203" pitchFamily="34" charset="0"/>
              </a:rPr>
              <a:t> dem Anmeldeschluss wird nur bei Platzverfügbarkeit berücksichtigt.</a:t>
            </a:r>
          </a:p>
          <a:p>
            <a:pPr marL="285750" indent="-285750">
              <a:buFontTx/>
              <a:buChar char="-"/>
            </a:pPr>
            <a:r>
              <a:rPr lang="de-DE" dirty="0">
                <a:latin typeface="Bahnschrift" panose="020B0502040204020203" pitchFamily="34" charset="0"/>
              </a:rPr>
              <a:t>Formulare erhalten Sie im Hort, per Mail oder im </a:t>
            </a:r>
            <a:r>
              <a:rPr lang="de-DE" dirty="0" err="1">
                <a:latin typeface="Bahnschrift" panose="020B0502040204020203" pitchFamily="34" charset="0"/>
              </a:rPr>
              <a:t>Pfinztal</a:t>
            </a:r>
            <a:r>
              <a:rPr lang="de-DE" dirty="0">
                <a:latin typeface="Bahnschrift" panose="020B0502040204020203" pitchFamily="34" charset="0"/>
              </a:rPr>
              <a:t> aktuell</a:t>
            </a:r>
          </a:p>
          <a:p>
            <a:r>
              <a:rPr lang="de-DE" dirty="0">
                <a:latin typeface="Bahnschrift" panose="020B0502040204020203" pitchFamily="34" charset="0"/>
              </a:rPr>
              <a:t>				</a:t>
            </a:r>
          </a:p>
        </p:txBody>
      </p:sp>
    </p:spTree>
    <p:extLst>
      <p:ext uri="{BB962C8B-B14F-4D97-AF65-F5344CB8AC3E}">
        <p14:creationId xmlns:p14="http://schemas.microsoft.com/office/powerpoint/2010/main" val="4135719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1031652" y="260649"/>
            <a:ext cx="7175351" cy="1152128"/>
          </a:xfrm>
          <a:prstGeom prst="rect">
            <a:avLst/>
          </a:prstGeom>
          <a:effectLst/>
        </p:spPr>
        <p:txBody>
          <a:bodyPr vert="horz" lIns="91440" tIns="45720" rIns="91440" bIns="45720" rtlCol="0" anchor="t" anchorCtr="0">
            <a:noAutofit/>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algn="ctr">
              <a:buFont typeface="Georgia" pitchFamily="18" charset="0"/>
              <a:buNone/>
            </a:pPr>
            <a:r>
              <a:rPr lang="de-DE" sz="66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Bahnschrift" panose="020B0502040204020203" pitchFamily="34" charset="0"/>
              </a:rPr>
              <a:t>Kontaktaufnahme</a:t>
            </a:r>
          </a:p>
        </p:txBody>
      </p:sp>
      <p:sp>
        <p:nvSpPr>
          <p:cNvPr id="3" name="Textfeld 2"/>
          <p:cNvSpPr txBox="1"/>
          <p:nvPr/>
        </p:nvSpPr>
        <p:spPr>
          <a:xfrm>
            <a:off x="611560" y="1556792"/>
            <a:ext cx="7848872" cy="3231654"/>
          </a:xfrm>
          <a:prstGeom prst="rect">
            <a:avLst/>
          </a:prstGeom>
          <a:noFill/>
        </p:spPr>
        <p:txBody>
          <a:bodyPr wrap="square" rtlCol="0">
            <a:spAutoFit/>
          </a:bodyPr>
          <a:lstStyle/>
          <a:p>
            <a:r>
              <a:rPr lang="de-DE" dirty="0">
                <a:latin typeface="Bahnschrift" panose="020B0502040204020203" pitchFamily="34" charset="0"/>
              </a:rPr>
              <a:t>Bei Fragen oder Anmeldungswünschen können Sie sich jederzeit an den Hort wenden:</a:t>
            </a:r>
          </a:p>
          <a:p>
            <a:endParaRPr lang="de-DE" dirty="0">
              <a:latin typeface="Bahnschrift" panose="020B0502040204020203" pitchFamily="34" charset="0"/>
            </a:endParaRPr>
          </a:p>
          <a:p>
            <a:endParaRPr lang="de-DE" dirty="0">
              <a:latin typeface="Bahnschrift" panose="020B0502040204020203" pitchFamily="34" charset="0"/>
            </a:endParaRPr>
          </a:p>
          <a:p>
            <a:pPr algn="ctr"/>
            <a:r>
              <a:rPr lang="de-DE" sz="4400" dirty="0">
                <a:latin typeface="Bahnschrift" panose="020B0502040204020203" pitchFamily="34" charset="0"/>
              </a:rPr>
              <a:t>0721 / 465 95 79</a:t>
            </a:r>
          </a:p>
          <a:p>
            <a:pPr algn="ctr"/>
            <a:r>
              <a:rPr lang="de-DE" sz="4400" dirty="0">
                <a:latin typeface="Bahnschrift" panose="020B0502040204020203" pitchFamily="34" charset="0"/>
              </a:rPr>
              <a:t>0160 – 922 88 209</a:t>
            </a:r>
          </a:p>
          <a:p>
            <a:pPr algn="ctr"/>
            <a:r>
              <a:rPr lang="de-DE" sz="4400" dirty="0">
                <a:latin typeface="Bahnschrift" panose="020B0502040204020203" pitchFamily="34" charset="0"/>
              </a:rPr>
              <a:t>hort@schlossgartenschule.de</a:t>
            </a:r>
          </a:p>
        </p:txBody>
      </p:sp>
    </p:spTree>
    <p:extLst>
      <p:ext uri="{BB962C8B-B14F-4D97-AF65-F5344CB8AC3E}">
        <p14:creationId xmlns:p14="http://schemas.microsoft.com/office/powerpoint/2010/main" val="3651165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1031652" y="260649"/>
            <a:ext cx="7175351" cy="1033643"/>
          </a:xfrm>
          <a:prstGeom prst="rect">
            <a:avLst/>
          </a:prstGeom>
          <a:effectLst/>
        </p:spPr>
        <p:txBody>
          <a:bodyPr vert="horz" lIns="91440" tIns="45720" rIns="91440" bIns="45720" rtlCol="0" anchor="t" anchorCtr="0">
            <a:noAutofit/>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algn="ctr">
              <a:buFont typeface="Georgia" pitchFamily="18" charset="0"/>
              <a:buNone/>
            </a:pPr>
            <a:r>
              <a:rPr lang="de-DE" sz="66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Bahnschrift" panose="020B0502040204020203" pitchFamily="34" charset="0"/>
              </a:rPr>
              <a:t>Team</a:t>
            </a:r>
          </a:p>
        </p:txBody>
      </p:sp>
      <p:pic>
        <p:nvPicPr>
          <p:cNvPr id="1026" name="Picture 2" descr="Denise201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411" y="1279929"/>
            <a:ext cx="616481" cy="82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Lisa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3970" y="1270785"/>
            <a:ext cx="516535" cy="946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Kerstin"/>
          <p:cNvPicPr>
            <a:picLocks noChangeAspect="1" noChangeArrowheads="1"/>
          </p:cNvPicPr>
          <p:nvPr/>
        </p:nvPicPr>
        <p:blipFill>
          <a:blip r:embed="rId4" cstate="print">
            <a:extLst>
              <a:ext uri="{28A0092B-C50C-407E-A947-70E740481C1C}">
                <a14:useLocalDpi xmlns:a14="http://schemas.microsoft.com/office/drawing/2010/main" val="0"/>
              </a:ext>
            </a:extLst>
          </a:blip>
          <a:srcRect l="17035" t="42416" r="25552"/>
          <a:stretch>
            <a:fillRect/>
          </a:stretch>
        </p:blipFill>
        <p:spPr bwMode="auto">
          <a:xfrm>
            <a:off x="383009" y="2379852"/>
            <a:ext cx="689700" cy="914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descr="felix"/>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511" r="32250"/>
          <a:stretch/>
        </p:blipFill>
        <p:spPr bwMode="auto">
          <a:xfrm>
            <a:off x="3942511" y="2477282"/>
            <a:ext cx="696638" cy="764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0" descr="Edi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65893" y="3945316"/>
            <a:ext cx="541710" cy="773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1" descr="MarionZ"/>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2281"/>
          <a:stretch/>
        </p:blipFill>
        <p:spPr bwMode="auto">
          <a:xfrm>
            <a:off x="2957181" y="3976407"/>
            <a:ext cx="872093" cy="822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12" descr="Regina"/>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5621" y="3864369"/>
            <a:ext cx="646192" cy="914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3" descr="Gabi"/>
          <p:cNvPicPr>
            <a:picLocks noChangeAspect="1" noChangeArrowheads="1"/>
          </p:cNvPicPr>
          <p:nvPr/>
        </p:nvPicPr>
        <p:blipFill>
          <a:blip r:embed="rId9" cstate="print">
            <a:extLst>
              <a:ext uri="{28A0092B-C50C-407E-A947-70E740481C1C}">
                <a14:useLocalDpi xmlns:a14="http://schemas.microsoft.com/office/drawing/2010/main" val="0"/>
              </a:ext>
            </a:extLst>
          </a:blip>
          <a:srcRect r="73033" b="59494"/>
          <a:stretch>
            <a:fillRect/>
          </a:stretch>
        </p:blipFill>
        <p:spPr bwMode="auto">
          <a:xfrm>
            <a:off x="4341117" y="3920888"/>
            <a:ext cx="620928" cy="822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14" descr="Mischi"/>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768747" y="2352539"/>
            <a:ext cx="689438" cy="914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feld 1"/>
          <p:cNvSpPr txBox="1"/>
          <p:nvPr/>
        </p:nvSpPr>
        <p:spPr>
          <a:xfrm>
            <a:off x="1348327" y="1298501"/>
            <a:ext cx="1896889" cy="784830"/>
          </a:xfrm>
          <a:prstGeom prst="rect">
            <a:avLst/>
          </a:prstGeom>
          <a:noFill/>
        </p:spPr>
        <p:txBody>
          <a:bodyPr wrap="square" rtlCol="0">
            <a:spAutoFit/>
          </a:bodyPr>
          <a:lstStyle/>
          <a:p>
            <a:r>
              <a:rPr lang="de-DE" sz="1500" dirty="0">
                <a:latin typeface="Bahnschrift" panose="020B0502040204020203" pitchFamily="34" charset="0"/>
              </a:rPr>
              <a:t>Denise </a:t>
            </a:r>
            <a:r>
              <a:rPr lang="de-DE" sz="1500" dirty="0" err="1">
                <a:latin typeface="Bahnschrift" panose="020B0502040204020203" pitchFamily="34" charset="0"/>
              </a:rPr>
              <a:t>Reingardt</a:t>
            </a:r>
            <a:r>
              <a:rPr lang="de-DE" sz="1500" dirty="0">
                <a:latin typeface="Bahnschrift" panose="020B0502040204020203" pitchFamily="34" charset="0"/>
              </a:rPr>
              <a:t>, Hortleitung (Mutterschutz)</a:t>
            </a:r>
          </a:p>
        </p:txBody>
      </p:sp>
      <p:sp>
        <p:nvSpPr>
          <p:cNvPr id="20" name="Textfeld 19"/>
          <p:cNvSpPr txBox="1"/>
          <p:nvPr/>
        </p:nvSpPr>
        <p:spPr>
          <a:xfrm>
            <a:off x="-5316" y="3313537"/>
            <a:ext cx="1464841" cy="430887"/>
          </a:xfrm>
          <a:prstGeom prst="rect">
            <a:avLst/>
          </a:prstGeom>
          <a:noFill/>
        </p:spPr>
        <p:txBody>
          <a:bodyPr wrap="square" rtlCol="0">
            <a:spAutoFit/>
          </a:bodyPr>
          <a:lstStyle/>
          <a:p>
            <a:pPr algn="ctr"/>
            <a:r>
              <a:rPr lang="de-DE" sz="1100" dirty="0">
                <a:latin typeface="Bahnschrift" panose="020B0502040204020203" pitchFamily="34" charset="0"/>
              </a:rPr>
              <a:t>Kerstin Buch, Erzieherin</a:t>
            </a:r>
          </a:p>
        </p:txBody>
      </p:sp>
      <p:sp>
        <p:nvSpPr>
          <p:cNvPr id="22" name="Textfeld 21"/>
          <p:cNvSpPr txBox="1"/>
          <p:nvPr/>
        </p:nvSpPr>
        <p:spPr>
          <a:xfrm>
            <a:off x="1159065" y="3294105"/>
            <a:ext cx="1464841" cy="430887"/>
          </a:xfrm>
          <a:prstGeom prst="rect">
            <a:avLst/>
          </a:prstGeom>
          <a:noFill/>
        </p:spPr>
        <p:txBody>
          <a:bodyPr wrap="square" rtlCol="0">
            <a:spAutoFit/>
          </a:bodyPr>
          <a:lstStyle/>
          <a:p>
            <a:pPr algn="ctr"/>
            <a:r>
              <a:rPr lang="de-DE" sz="1100" dirty="0">
                <a:latin typeface="Bahnschrift" panose="020B0502040204020203" pitchFamily="34" charset="0"/>
              </a:rPr>
              <a:t>Ellen Deckbar-Lais,</a:t>
            </a:r>
          </a:p>
          <a:p>
            <a:pPr algn="ctr"/>
            <a:r>
              <a:rPr lang="de-DE" sz="1100" dirty="0">
                <a:latin typeface="Bahnschrift" panose="020B0502040204020203" pitchFamily="34" charset="0"/>
              </a:rPr>
              <a:t>Erzieherin</a:t>
            </a:r>
          </a:p>
        </p:txBody>
      </p:sp>
      <p:sp>
        <p:nvSpPr>
          <p:cNvPr id="23" name="Textfeld 22"/>
          <p:cNvSpPr txBox="1"/>
          <p:nvPr/>
        </p:nvSpPr>
        <p:spPr>
          <a:xfrm>
            <a:off x="4216815" y="1327276"/>
            <a:ext cx="2167759" cy="784830"/>
          </a:xfrm>
          <a:prstGeom prst="rect">
            <a:avLst/>
          </a:prstGeom>
          <a:noFill/>
        </p:spPr>
        <p:txBody>
          <a:bodyPr wrap="square" rtlCol="0">
            <a:spAutoFit/>
          </a:bodyPr>
          <a:lstStyle/>
          <a:p>
            <a:r>
              <a:rPr lang="de-DE" sz="1500" dirty="0">
                <a:latin typeface="Bahnschrift" panose="020B0502040204020203" pitchFamily="34" charset="0"/>
              </a:rPr>
              <a:t>Lisa Brock, </a:t>
            </a:r>
            <a:r>
              <a:rPr lang="de-DE" sz="1500" dirty="0" err="1">
                <a:latin typeface="Bahnschrift" panose="020B0502040204020203" pitchFamily="34" charset="0"/>
              </a:rPr>
              <a:t>JuHErzieherin</a:t>
            </a:r>
            <a:r>
              <a:rPr lang="de-DE" sz="1500" dirty="0">
                <a:latin typeface="Bahnschrift" panose="020B0502040204020203" pitchFamily="34" charset="0"/>
              </a:rPr>
              <a:t>+</a:t>
            </a:r>
          </a:p>
          <a:p>
            <a:r>
              <a:rPr lang="de-DE" sz="1500" dirty="0">
                <a:latin typeface="Bahnschrift" panose="020B0502040204020203" pitchFamily="34" charset="0"/>
              </a:rPr>
              <a:t>derzeitige Hortleitung</a:t>
            </a:r>
          </a:p>
        </p:txBody>
      </p:sp>
      <p:sp>
        <p:nvSpPr>
          <p:cNvPr id="26" name="Textfeld 25"/>
          <p:cNvSpPr txBox="1"/>
          <p:nvPr/>
        </p:nvSpPr>
        <p:spPr>
          <a:xfrm>
            <a:off x="2425416" y="3294105"/>
            <a:ext cx="1464841" cy="600164"/>
          </a:xfrm>
          <a:prstGeom prst="rect">
            <a:avLst/>
          </a:prstGeom>
          <a:noFill/>
        </p:spPr>
        <p:txBody>
          <a:bodyPr wrap="square" rtlCol="0">
            <a:spAutoFit/>
          </a:bodyPr>
          <a:lstStyle/>
          <a:p>
            <a:pPr algn="ctr"/>
            <a:r>
              <a:rPr lang="de-DE" sz="1100" dirty="0">
                <a:latin typeface="Bahnschrift" panose="020B0502040204020203" pitchFamily="34" charset="0"/>
              </a:rPr>
              <a:t>Michelle Hurst, </a:t>
            </a:r>
            <a:r>
              <a:rPr lang="de-DE" sz="1100" dirty="0" err="1">
                <a:latin typeface="Bahnschrift" panose="020B0502040204020203" pitchFamily="34" charset="0"/>
              </a:rPr>
              <a:t>JuHErzieherin</a:t>
            </a:r>
            <a:r>
              <a:rPr lang="de-DE" sz="1100" dirty="0">
                <a:latin typeface="Bahnschrift" panose="020B0502040204020203" pitchFamily="34" charset="0"/>
              </a:rPr>
              <a:t> (Mutterschutz)</a:t>
            </a:r>
            <a:endParaRPr lang="de-DE" sz="1200" dirty="0">
              <a:latin typeface="Bahnschrift" panose="020B0502040204020203" pitchFamily="34" charset="0"/>
            </a:endParaRPr>
          </a:p>
        </p:txBody>
      </p:sp>
      <p:pic>
        <p:nvPicPr>
          <p:cNvPr id="1041" name="Picture 17" descr="C:\Users\Hort Berghausen\Desktop\Verwaltung\3Personal\1Hendl\fotos\einzeln\Susanne.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686560" y="5418957"/>
            <a:ext cx="509176" cy="890363"/>
          </a:xfrm>
          <a:prstGeom prst="rect">
            <a:avLst/>
          </a:prstGeom>
          <a:noFill/>
          <a:extLst>
            <a:ext uri="{909E8E84-426E-40DD-AFC4-6F175D3DCCD1}">
              <a14:hiddenFill xmlns:a14="http://schemas.microsoft.com/office/drawing/2010/main">
                <a:solidFill>
                  <a:srgbClr val="FFFFFF"/>
                </a:solidFill>
              </a14:hiddenFill>
            </a:ext>
          </a:extLst>
        </p:spPr>
      </p:pic>
      <p:pic>
        <p:nvPicPr>
          <p:cNvPr id="32" name="Inhaltsplatzhalter 7"/>
          <p:cNvPicPr>
            <a:picLocks noChangeAspect="1"/>
          </p:cNvPicPr>
          <p:nvPr/>
        </p:nvPicPr>
        <p:blipFill rotWithShape="1">
          <a:blip r:embed="rId12" cstate="print">
            <a:extLst>
              <a:ext uri="{28A0092B-C50C-407E-A947-70E740481C1C}">
                <a14:useLocalDpi xmlns:a14="http://schemas.microsoft.com/office/drawing/2010/main" val="0"/>
              </a:ext>
            </a:extLst>
          </a:blip>
          <a:srcRect l="35479" t="22570" r="27017" b="44939"/>
          <a:stretch/>
        </p:blipFill>
        <p:spPr>
          <a:xfrm>
            <a:off x="7702070" y="3861711"/>
            <a:ext cx="748155" cy="864201"/>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3" name="Textfeld 32"/>
          <p:cNvSpPr txBox="1"/>
          <p:nvPr/>
        </p:nvSpPr>
        <p:spPr>
          <a:xfrm>
            <a:off x="3580032" y="3259128"/>
            <a:ext cx="1464841" cy="430887"/>
          </a:xfrm>
          <a:prstGeom prst="rect">
            <a:avLst/>
          </a:prstGeom>
          <a:noFill/>
        </p:spPr>
        <p:txBody>
          <a:bodyPr wrap="square" rtlCol="0">
            <a:spAutoFit/>
          </a:bodyPr>
          <a:lstStyle/>
          <a:p>
            <a:pPr algn="ctr"/>
            <a:r>
              <a:rPr lang="de-DE" sz="1100" dirty="0">
                <a:latin typeface="Bahnschrift" panose="020B0502040204020203" pitchFamily="34" charset="0"/>
              </a:rPr>
              <a:t>Felix Krüger, </a:t>
            </a:r>
          </a:p>
          <a:p>
            <a:pPr algn="ctr"/>
            <a:r>
              <a:rPr lang="de-DE" sz="1100" dirty="0">
                <a:latin typeface="Bahnschrift" panose="020B0502040204020203" pitchFamily="34" charset="0"/>
              </a:rPr>
              <a:t>BA</a:t>
            </a:r>
          </a:p>
        </p:txBody>
      </p:sp>
      <p:sp>
        <p:nvSpPr>
          <p:cNvPr id="34" name="Textfeld 33"/>
          <p:cNvSpPr txBox="1"/>
          <p:nvPr/>
        </p:nvSpPr>
        <p:spPr>
          <a:xfrm>
            <a:off x="4757394" y="3235749"/>
            <a:ext cx="1464841" cy="430887"/>
          </a:xfrm>
          <a:prstGeom prst="rect">
            <a:avLst/>
          </a:prstGeom>
          <a:noFill/>
        </p:spPr>
        <p:txBody>
          <a:bodyPr wrap="square" rtlCol="0">
            <a:spAutoFit/>
          </a:bodyPr>
          <a:lstStyle/>
          <a:p>
            <a:pPr algn="ctr"/>
            <a:r>
              <a:rPr lang="de-DE" sz="1100" dirty="0">
                <a:latin typeface="Bahnschrift" panose="020B0502040204020203" pitchFamily="34" charset="0"/>
              </a:rPr>
              <a:t>Janina Kraus,   Heil.-Erzieh</a:t>
            </a:r>
          </a:p>
        </p:txBody>
      </p:sp>
      <p:sp>
        <p:nvSpPr>
          <p:cNvPr id="35" name="Textfeld 34"/>
          <p:cNvSpPr txBox="1"/>
          <p:nvPr/>
        </p:nvSpPr>
        <p:spPr>
          <a:xfrm>
            <a:off x="6007603" y="3250200"/>
            <a:ext cx="1464841" cy="430887"/>
          </a:xfrm>
          <a:prstGeom prst="rect">
            <a:avLst/>
          </a:prstGeom>
          <a:noFill/>
        </p:spPr>
        <p:txBody>
          <a:bodyPr wrap="square" rtlCol="0">
            <a:spAutoFit/>
          </a:bodyPr>
          <a:lstStyle/>
          <a:p>
            <a:pPr algn="ctr"/>
            <a:r>
              <a:rPr lang="de-DE" sz="1100" dirty="0">
                <a:latin typeface="Bahnschrift" panose="020B0502040204020203" pitchFamily="34" charset="0"/>
              </a:rPr>
              <a:t>Katrin Lippert,  Heil.-Erzieh.</a:t>
            </a:r>
          </a:p>
        </p:txBody>
      </p:sp>
      <p:sp>
        <p:nvSpPr>
          <p:cNvPr id="36" name="Textfeld 35"/>
          <p:cNvSpPr txBox="1"/>
          <p:nvPr/>
        </p:nvSpPr>
        <p:spPr>
          <a:xfrm>
            <a:off x="7256133" y="1242637"/>
            <a:ext cx="1708355" cy="954107"/>
          </a:xfrm>
          <a:prstGeom prst="rect">
            <a:avLst/>
          </a:prstGeom>
          <a:noFill/>
        </p:spPr>
        <p:txBody>
          <a:bodyPr wrap="square" rtlCol="0">
            <a:spAutoFit/>
          </a:bodyPr>
          <a:lstStyle/>
          <a:p>
            <a:pPr algn="ctr"/>
            <a:r>
              <a:rPr lang="de-DE" sz="1400" dirty="0">
                <a:latin typeface="Bahnschrift" panose="020B0502040204020203" pitchFamily="34" charset="0"/>
              </a:rPr>
              <a:t>Hendrik Sorg, Erzieher+ derzeitige Stellvertretung</a:t>
            </a:r>
          </a:p>
        </p:txBody>
      </p:sp>
      <p:sp>
        <p:nvSpPr>
          <p:cNvPr id="37" name="Textfeld 36"/>
          <p:cNvSpPr txBox="1"/>
          <p:nvPr/>
        </p:nvSpPr>
        <p:spPr>
          <a:xfrm>
            <a:off x="370533" y="4772074"/>
            <a:ext cx="1464841" cy="430887"/>
          </a:xfrm>
          <a:prstGeom prst="rect">
            <a:avLst/>
          </a:prstGeom>
          <a:noFill/>
        </p:spPr>
        <p:txBody>
          <a:bodyPr wrap="square" rtlCol="0">
            <a:spAutoFit/>
          </a:bodyPr>
          <a:lstStyle/>
          <a:p>
            <a:pPr algn="ctr"/>
            <a:r>
              <a:rPr lang="de-DE" sz="1100" dirty="0">
                <a:latin typeface="Bahnschrift" panose="020B0502040204020203" pitchFamily="34" charset="0"/>
              </a:rPr>
              <a:t>Regina Eckenfels, päd. Zusatzkraft</a:t>
            </a:r>
          </a:p>
        </p:txBody>
      </p:sp>
      <p:sp>
        <p:nvSpPr>
          <p:cNvPr id="38" name="Textfeld 37"/>
          <p:cNvSpPr txBox="1"/>
          <p:nvPr/>
        </p:nvSpPr>
        <p:spPr>
          <a:xfrm>
            <a:off x="1473943" y="4753956"/>
            <a:ext cx="1464841" cy="430887"/>
          </a:xfrm>
          <a:prstGeom prst="rect">
            <a:avLst/>
          </a:prstGeom>
          <a:noFill/>
        </p:spPr>
        <p:txBody>
          <a:bodyPr wrap="square" rtlCol="0">
            <a:spAutoFit/>
          </a:bodyPr>
          <a:lstStyle/>
          <a:p>
            <a:pPr algn="ctr"/>
            <a:r>
              <a:rPr lang="de-DE" sz="1100" dirty="0">
                <a:latin typeface="Bahnschrift" panose="020B0502040204020203" pitchFamily="34" charset="0"/>
              </a:rPr>
              <a:t>Jan Klima, </a:t>
            </a:r>
          </a:p>
          <a:p>
            <a:pPr algn="ctr"/>
            <a:r>
              <a:rPr lang="de-DE" sz="1100" dirty="0">
                <a:latin typeface="Bahnschrift" panose="020B0502040204020203" pitchFamily="34" charset="0"/>
              </a:rPr>
              <a:t>päd. Zusatzkraft</a:t>
            </a:r>
          </a:p>
        </p:txBody>
      </p:sp>
      <p:sp>
        <p:nvSpPr>
          <p:cNvPr id="39" name="Textfeld 38"/>
          <p:cNvSpPr txBox="1"/>
          <p:nvPr/>
        </p:nvSpPr>
        <p:spPr>
          <a:xfrm>
            <a:off x="2666289" y="4725912"/>
            <a:ext cx="1464841" cy="600164"/>
          </a:xfrm>
          <a:prstGeom prst="rect">
            <a:avLst/>
          </a:prstGeom>
          <a:noFill/>
        </p:spPr>
        <p:txBody>
          <a:bodyPr wrap="square" rtlCol="0">
            <a:spAutoFit/>
          </a:bodyPr>
          <a:lstStyle/>
          <a:p>
            <a:pPr algn="ctr"/>
            <a:r>
              <a:rPr lang="de-DE" sz="1100" dirty="0">
                <a:latin typeface="Bahnschrift" panose="020B0502040204020203" pitchFamily="34" charset="0"/>
              </a:rPr>
              <a:t>Marion Müller-</a:t>
            </a:r>
            <a:r>
              <a:rPr lang="de-DE" sz="1100" dirty="0" err="1">
                <a:latin typeface="Bahnschrift" panose="020B0502040204020203" pitchFamily="34" charset="0"/>
              </a:rPr>
              <a:t>Zapfl</a:t>
            </a:r>
            <a:r>
              <a:rPr lang="de-DE" sz="1100" dirty="0">
                <a:latin typeface="Bahnschrift" panose="020B0502040204020203" pitchFamily="34" charset="0"/>
              </a:rPr>
              <a:t>, päd. Zusatzkraft</a:t>
            </a:r>
          </a:p>
        </p:txBody>
      </p:sp>
      <p:sp>
        <p:nvSpPr>
          <p:cNvPr id="40" name="Textfeld 39"/>
          <p:cNvSpPr txBox="1"/>
          <p:nvPr/>
        </p:nvSpPr>
        <p:spPr>
          <a:xfrm>
            <a:off x="3906728" y="4703766"/>
            <a:ext cx="1464841" cy="430887"/>
          </a:xfrm>
          <a:prstGeom prst="rect">
            <a:avLst/>
          </a:prstGeom>
          <a:noFill/>
        </p:spPr>
        <p:txBody>
          <a:bodyPr wrap="square" rtlCol="0">
            <a:spAutoFit/>
          </a:bodyPr>
          <a:lstStyle/>
          <a:p>
            <a:pPr algn="ctr"/>
            <a:r>
              <a:rPr lang="de-DE" sz="1100" dirty="0">
                <a:latin typeface="Bahnschrift" panose="020B0502040204020203" pitchFamily="34" charset="0"/>
              </a:rPr>
              <a:t>Gabriele </a:t>
            </a:r>
            <a:r>
              <a:rPr lang="de-DE" sz="1100" dirty="0" err="1">
                <a:latin typeface="Bahnschrift" panose="020B0502040204020203" pitchFamily="34" charset="0"/>
              </a:rPr>
              <a:t>Sokulu</a:t>
            </a:r>
            <a:r>
              <a:rPr lang="de-DE" sz="1100" dirty="0">
                <a:latin typeface="Bahnschrift" panose="020B0502040204020203" pitchFamily="34" charset="0"/>
              </a:rPr>
              <a:t>, </a:t>
            </a:r>
          </a:p>
          <a:p>
            <a:pPr algn="ctr"/>
            <a:r>
              <a:rPr lang="de-DE" sz="1100" dirty="0">
                <a:latin typeface="Bahnschrift" panose="020B0502040204020203" pitchFamily="34" charset="0"/>
              </a:rPr>
              <a:t>päd. Zusatzkraft</a:t>
            </a:r>
          </a:p>
        </p:txBody>
      </p:sp>
      <p:sp>
        <p:nvSpPr>
          <p:cNvPr id="41" name="Textfeld 40"/>
          <p:cNvSpPr txBox="1"/>
          <p:nvPr/>
        </p:nvSpPr>
        <p:spPr>
          <a:xfrm>
            <a:off x="5123841" y="4680387"/>
            <a:ext cx="1464841" cy="430887"/>
          </a:xfrm>
          <a:prstGeom prst="rect">
            <a:avLst/>
          </a:prstGeom>
          <a:noFill/>
        </p:spPr>
        <p:txBody>
          <a:bodyPr wrap="square" rtlCol="0">
            <a:spAutoFit/>
          </a:bodyPr>
          <a:lstStyle/>
          <a:p>
            <a:pPr algn="ctr"/>
            <a:r>
              <a:rPr lang="de-DE" sz="1100" dirty="0">
                <a:latin typeface="Bahnschrift" panose="020B0502040204020203" pitchFamily="34" charset="0"/>
              </a:rPr>
              <a:t>Edit </a:t>
            </a:r>
            <a:r>
              <a:rPr lang="de-DE" sz="1100" dirty="0" err="1">
                <a:latin typeface="Bahnschrift" panose="020B0502040204020203" pitchFamily="34" charset="0"/>
              </a:rPr>
              <a:t>Vasarhelyi</a:t>
            </a:r>
            <a:r>
              <a:rPr lang="de-DE" sz="1100" dirty="0">
                <a:latin typeface="Bahnschrift" panose="020B0502040204020203" pitchFamily="34" charset="0"/>
              </a:rPr>
              <a:t>, </a:t>
            </a:r>
          </a:p>
          <a:p>
            <a:pPr algn="ctr"/>
            <a:r>
              <a:rPr lang="de-DE" sz="1100" dirty="0">
                <a:latin typeface="Bahnschrift" panose="020B0502040204020203" pitchFamily="34" charset="0"/>
              </a:rPr>
              <a:t>päd. Zusatzkraft</a:t>
            </a:r>
          </a:p>
        </p:txBody>
      </p:sp>
      <p:sp>
        <p:nvSpPr>
          <p:cNvPr id="42" name="Textfeld 41"/>
          <p:cNvSpPr txBox="1"/>
          <p:nvPr/>
        </p:nvSpPr>
        <p:spPr>
          <a:xfrm>
            <a:off x="7377889" y="4703765"/>
            <a:ext cx="1464841" cy="430887"/>
          </a:xfrm>
          <a:prstGeom prst="rect">
            <a:avLst/>
          </a:prstGeom>
          <a:noFill/>
        </p:spPr>
        <p:txBody>
          <a:bodyPr wrap="square" rtlCol="0">
            <a:spAutoFit/>
          </a:bodyPr>
          <a:lstStyle/>
          <a:p>
            <a:pPr algn="ctr"/>
            <a:r>
              <a:rPr lang="de-DE" sz="1100" dirty="0">
                <a:latin typeface="Bahnschrift" panose="020B0502040204020203" pitchFamily="34" charset="0"/>
              </a:rPr>
              <a:t>Elias </a:t>
            </a:r>
            <a:r>
              <a:rPr lang="de-DE" sz="1100" dirty="0" err="1">
                <a:latin typeface="Bahnschrift" panose="020B0502040204020203" pitchFamily="34" charset="0"/>
              </a:rPr>
              <a:t>Gilpert</a:t>
            </a:r>
            <a:r>
              <a:rPr lang="de-DE" sz="1100" dirty="0">
                <a:latin typeface="Bahnschrift" panose="020B0502040204020203" pitchFamily="34" charset="0"/>
              </a:rPr>
              <a:t>, </a:t>
            </a:r>
          </a:p>
          <a:p>
            <a:pPr algn="ctr"/>
            <a:r>
              <a:rPr lang="de-DE" sz="1100" dirty="0">
                <a:latin typeface="Bahnschrift" panose="020B0502040204020203" pitchFamily="34" charset="0"/>
              </a:rPr>
              <a:t>Azubi </a:t>
            </a:r>
            <a:r>
              <a:rPr lang="de-DE" sz="1100" dirty="0" err="1">
                <a:latin typeface="Bahnschrift" panose="020B0502040204020203" pitchFamily="34" charset="0"/>
              </a:rPr>
              <a:t>JuH</a:t>
            </a:r>
            <a:endParaRPr lang="de-DE" sz="1100" dirty="0">
              <a:latin typeface="Bahnschrift" panose="020B0502040204020203" pitchFamily="34" charset="0"/>
            </a:endParaRPr>
          </a:p>
        </p:txBody>
      </p:sp>
      <p:sp>
        <p:nvSpPr>
          <p:cNvPr id="43" name="Textfeld 42"/>
          <p:cNvSpPr txBox="1"/>
          <p:nvPr/>
        </p:nvSpPr>
        <p:spPr>
          <a:xfrm>
            <a:off x="35496" y="6238473"/>
            <a:ext cx="1464841" cy="430887"/>
          </a:xfrm>
          <a:prstGeom prst="rect">
            <a:avLst/>
          </a:prstGeom>
          <a:noFill/>
        </p:spPr>
        <p:txBody>
          <a:bodyPr wrap="square" rtlCol="0">
            <a:spAutoFit/>
          </a:bodyPr>
          <a:lstStyle/>
          <a:p>
            <a:pPr algn="ctr"/>
            <a:r>
              <a:rPr lang="de-DE" sz="1100" dirty="0">
                <a:latin typeface="Bahnschrift" panose="020B0502040204020203" pitchFamily="34" charset="0"/>
              </a:rPr>
              <a:t>Jutta Becker, Hauswirtschaft</a:t>
            </a:r>
          </a:p>
        </p:txBody>
      </p:sp>
      <p:sp>
        <p:nvSpPr>
          <p:cNvPr id="44" name="Textfeld 43"/>
          <p:cNvSpPr txBox="1"/>
          <p:nvPr/>
        </p:nvSpPr>
        <p:spPr>
          <a:xfrm>
            <a:off x="1234951" y="6238473"/>
            <a:ext cx="1464841" cy="430887"/>
          </a:xfrm>
          <a:prstGeom prst="rect">
            <a:avLst/>
          </a:prstGeom>
          <a:noFill/>
        </p:spPr>
        <p:txBody>
          <a:bodyPr wrap="square" rtlCol="0">
            <a:spAutoFit/>
          </a:bodyPr>
          <a:lstStyle/>
          <a:p>
            <a:pPr algn="ctr"/>
            <a:r>
              <a:rPr lang="de-DE" sz="1100" dirty="0">
                <a:latin typeface="Bahnschrift" panose="020B0502040204020203" pitchFamily="34" charset="0"/>
              </a:rPr>
              <a:t>Susanne Jackson,</a:t>
            </a:r>
          </a:p>
          <a:p>
            <a:pPr algn="ctr"/>
            <a:r>
              <a:rPr lang="de-DE" sz="1100" dirty="0">
                <a:latin typeface="Bahnschrift" panose="020B0502040204020203" pitchFamily="34" charset="0"/>
              </a:rPr>
              <a:t>Hauswirtschaft</a:t>
            </a:r>
          </a:p>
        </p:txBody>
      </p:sp>
      <p:sp>
        <p:nvSpPr>
          <p:cNvPr id="45" name="Textfeld 44"/>
          <p:cNvSpPr txBox="1"/>
          <p:nvPr/>
        </p:nvSpPr>
        <p:spPr>
          <a:xfrm>
            <a:off x="6516216" y="6309320"/>
            <a:ext cx="1464841" cy="430887"/>
          </a:xfrm>
          <a:prstGeom prst="rect">
            <a:avLst/>
          </a:prstGeom>
          <a:noFill/>
        </p:spPr>
        <p:txBody>
          <a:bodyPr wrap="square" rtlCol="0">
            <a:spAutoFit/>
          </a:bodyPr>
          <a:lstStyle/>
          <a:p>
            <a:pPr algn="ctr"/>
            <a:r>
              <a:rPr lang="de-DE" sz="1100" dirty="0">
                <a:latin typeface="Bahnschrift" panose="020B0502040204020203" pitchFamily="34" charset="0"/>
              </a:rPr>
              <a:t>Alena Schmitt, </a:t>
            </a:r>
          </a:p>
          <a:p>
            <a:pPr algn="ctr"/>
            <a:r>
              <a:rPr lang="de-DE" sz="1100" dirty="0">
                <a:latin typeface="Bahnschrift" panose="020B0502040204020203" pitchFamily="34" charset="0"/>
              </a:rPr>
              <a:t>BFD</a:t>
            </a:r>
          </a:p>
        </p:txBody>
      </p:sp>
      <p:sp>
        <p:nvSpPr>
          <p:cNvPr id="46" name="Textfeld 45"/>
          <p:cNvSpPr txBox="1"/>
          <p:nvPr/>
        </p:nvSpPr>
        <p:spPr>
          <a:xfrm>
            <a:off x="7643663" y="6310481"/>
            <a:ext cx="1464841" cy="430887"/>
          </a:xfrm>
          <a:prstGeom prst="rect">
            <a:avLst/>
          </a:prstGeom>
          <a:noFill/>
        </p:spPr>
        <p:txBody>
          <a:bodyPr wrap="square" rtlCol="0">
            <a:spAutoFit/>
          </a:bodyPr>
          <a:lstStyle/>
          <a:p>
            <a:pPr algn="ctr"/>
            <a:r>
              <a:rPr lang="de-DE" sz="1100" dirty="0">
                <a:latin typeface="Bahnschrift" panose="020B0502040204020203" pitchFamily="34" charset="0"/>
              </a:rPr>
              <a:t>Marit Brünner, </a:t>
            </a:r>
          </a:p>
          <a:p>
            <a:pPr algn="ctr"/>
            <a:r>
              <a:rPr lang="de-DE" sz="1100" dirty="0">
                <a:latin typeface="Bahnschrift" panose="020B0502040204020203" pitchFamily="34" charset="0"/>
              </a:rPr>
              <a:t>BFD</a:t>
            </a:r>
          </a:p>
        </p:txBody>
      </p:sp>
      <p:pic>
        <p:nvPicPr>
          <p:cNvPr id="5" name="Grafik 4">
            <a:extLst>
              <a:ext uri="{FF2B5EF4-FFF2-40B4-BE49-F238E27FC236}">
                <a16:creationId xmlns:a16="http://schemas.microsoft.com/office/drawing/2014/main" id="{25E1D59A-C909-42DE-9C43-300F8083659E}"/>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21447" y="5501101"/>
            <a:ext cx="709271" cy="807058"/>
          </a:xfrm>
          <a:prstGeom prst="rect">
            <a:avLst/>
          </a:prstGeom>
        </p:spPr>
      </p:pic>
      <p:pic>
        <p:nvPicPr>
          <p:cNvPr id="7" name="Grafik 6">
            <a:extLst>
              <a:ext uri="{FF2B5EF4-FFF2-40B4-BE49-F238E27FC236}">
                <a16:creationId xmlns:a16="http://schemas.microsoft.com/office/drawing/2014/main" id="{A3B680E1-12BA-4AA5-A436-969C8CDFF9E9}"/>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923172" y="5437483"/>
            <a:ext cx="648072" cy="870676"/>
          </a:xfrm>
          <a:prstGeom prst="rect">
            <a:avLst/>
          </a:prstGeom>
        </p:spPr>
      </p:pic>
      <p:pic>
        <p:nvPicPr>
          <p:cNvPr id="9" name="Grafik 8">
            <a:extLst>
              <a:ext uri="{FF2B5EF4-FFF2-40B4-BE49-F238E27FC236}">
                <a16:creationId xmlns:a16="http://schemas.microsoft.com/office/drawing/2014/main" id="{AA6977B1-FEBF-496A-8745-BE34740C71A7}"/>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849439" y="3891412"/>
            <a:ext cx="672786" cy="887210"/>
          </a:xfrm>
          <a:prstGeom prst="rect">
            <a:avLst/>
          </a:prstGeom>
        </p:spPr>
      </p:pic>
      <p:pic>
        <p:nvPicPr>
          <p:cNvPr id="11" name="Grafik 10">
            <a:extLst>
              <a:ext uri="{FF2B5EF4-FFF2-40B4-BE49-F238E27FC236}">
                <a16:creationId xmlns:a16="http://schemas.microsoft.com/office/drawing/2014/main" id="{466E6338-016F-4557-B0B7-72AE65033FBB}"/>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10800000" flipV="1">
            <a:off x="6301494" y="2367378"/>
            <a:ext cx="667737" cy="899414"/>
          </a:xfrm>
          <a:prstGeom prst="rect">
            <a:avLst/>
          </a:prstGeom>
        </p:spPr>
      </p:pic>
      <p:pic>
        <p:nvPicPr>
          <p:cNvPr id="13" name="Grafik 12">
            <a:extLst>
              <a:ext uri="{FF2B5EF4-FFF2-40B4-BE49-F238E27FC236}">
                <a16:creationId xmlns:a16="http://schemas.microsoft.com/office/drawing/2014/main" id="{F013722A-C7A7-4BCB-8F0C-ACBCD678049C}"/>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126031" y="2442950"/>
            <a:ext cx="696638" cy="821372"/>
          </a:xfrm>
          <a:prstGeom prst="rect">
            <a:avLst/>
          </a:prstGeom>
        </p:spPr>
      </p:pic>
      <p:pic>
        <p:nvPicPr>
          <p:cNvPr id="15" name="Grafik 14">
            <a:extLst>
              <a:ext uri="{FF2B5EF4-FFF2-40B4-BE49-F238E27FC236}">
                <a16:creationId xmlns:a16="http://schemas.microsoft.com/office/drawing/2014/main" id="{99F4301F-E6EE-4546-AABB-03D11E9DF1E4}"/>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486465" y="2266714"/>
            <a:ext cx="709271" cy="1045509"/>
          </a:xfrm>
          <a:prstGeom prst="rect">
            <a:avLst/>
          </a:prstGeom>
        </p:spPr>
      </p:pic>
      <p:pic>
        <p:nvPicPr>
          <p:cNvPr id="17" name="Grafik 16">
            <a:extLst>
              <a:ext uri="{FF2B5EF4-FFF2-40B4-BE49-F238E27FC236}">
                <a16:creationId xmlns:a16="http://schemas.microsoft.com/office/drawing/2014/main" id="{C627F88E-35BE-411D-ABC1-921A2B6C1B13}"/>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430884" y="1298501"/>
            <a:ext cx="798653" cy="862288"/>
          </a:xfrm>
          <a:prstGeom prst="rect">
            <a:avLst/>
          </a:prstGeom>
        </p:spPr>
      </p:pic>
      <p:sp>
        <p:nvSpPr>
          <p:cNvPr id="18" name="Textfeld 17">
            <a:extLst>
              <a:ext uri="{FF2B5EF4-FFF2-40B4-BE49-F238E27FC236}">
                <a16:creationId xmlns:a16="http://schemas.microsoft.com/office/drawing/2014/main" id="{D5051B5E-7980-4AE2-96E2-B83810E14F79}"/>
              </a:ext>
            </a:extLst>
          </p:cNvPr>
          <p:cNvSpPr txBox="1"/>
          <p:nvPr/>
        </p:nvSpPr>
        <p:spPr>
          <a:xfrm>
            <a:off x="6490377" y="4679226"/>
            <a:ext cx="1032149" cy="430887"/>
          </a:xfrm>
          <a:prstGeom prst="rect">
            <a:avLst/>
          </a:prstGeom>
          <a:noFill/>
        </p:spPr>
        <p:txBody>
          <a:bodyPr wrap="square" rtlCol="0">
            <a:spAutoFit/>
          </a:bodyPr>
          <a:lstStyle/>
          <a:p>
            <a:r>
              <a:rPr lang="de-DE" sz="1100" dirty="0">
                <a:latin typeface="Bahnschrift" panose="020B0502040204020203" pitchFamily="34" charset="0"/>
              </a:rPr>
              <a:t>Jasmin Liß, Azubi </a:t>
            </a:r>
            <a:r>
              <a:rPr lang="de-DE" sz="1100" dirty="0" err="1">
                <a:latin typeface="Bahnschrift" panose="020B0502040204020203" pitchFamily="34" charset="0"/>
              </a:rPr>
              <a:t>JuH</a:t>
            </a:r>
            <a:endParaRPr lang="de-DE" sz="1100" dirty="0">
              <a:latin typeface="Bahnschrift" panose="020B0502040204020203" pitchFamily="34" charset="0"/>
            </a:endParaRPr>
          </a:p>
        </p:txBody>
      </p:sp>
      <p:pic>
        <p:nvPicPr>
          <p:cNvPr id="21" name="Grafik 20">
            <a:extLst>
              <a:ext uri="{FF2B5EF4-FFF2-40B4-BE49-F238E27FC236}">
                <a16:creationId xmlns:a16="http://schemas.microsoft.com/office/drawing/2014/main" id="{DE6819F0-AF15-44BD-990C-7122C70BC926}"/>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588682" y="3813461"/>
            <a:ext cx="748155" cy="890305"/>
          </a:xfrm>
          <a:prstGeom prst="rect">
            <a:avLst/>
          </a:prstGeom>
        </p:spPr>
      </p:pic>
      <p:pic>
        <p:nvPicPr>
          <p:cNvPr id="6" name="Grafik 5">
            <a:extLst>
              <a:ext uri="{FF2B5EF4-FFF2-40B4-BE49-F238E27FC236}">
                <a16:creationId xmlns:a16="http://schemas.microsoft.com/office/drawing/2014/main" id="{67F25055-9929-423F-8B2E-9F962433629B}"/>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7482458" y="2568513"/>
            <a:ext cx="941535" cy="667236"/>
          </a:xfrm>
          <a:prstGeom prst="rect">
            <a:avLst/>
          </a:prstGeom>
        </p:spPr>
      </p:pic>
      <p:sp>
        <p:nvSpPr>
          <p:cNvPr id="10" name="Textfeld 9">
            <a:extLst>
              <a:ext uri="{FF2B5EF4-FFF2-40B4-BE49-F238E27FC236}">
                <a16:creationId xmlns:a16="http://schemas.microsoft.com/office/drawing/2014/main" id="{B7EF796F-2A74-4305-8A50-22126B6DEFC1}"/>
              </a:ext>
            </a:extLst>
          </p:cNvPr>
          <p:cNvSpPr txBox="1"/>
          <p:nvPr/>
        </p:nvSpPr>
        <p:spPr>
          <a:xfrm>
            <a:off x="7213082" y="3217216"/>
            <a:ext cx="1535949" cy="430887"/>
          </a:xfrm>
          <a:prstGeom prst="rect">
            <a:avLst/>
          </a:prstGeom>
          <a:noFill/>
        </p:spPr>
        <p:txBody>
          <a:bodyPr wrap="square" rtlCol="0">
            <a:spAutoFit/>
          </a:bodyPr>
          <a:lstStyle/>
          <a:p>
            <a:pPr algn="ctr"/>
            <a:r>
              <a:rPr lang="de-DE" sz="1100" dirty="0">
                <a:latin typeface="Bahnschrift" panose="020B0502040204020203" pitchFamily="34" charset="0"/>
              </a:rPr>
              <a:t>Florian </a:t>
            </a:r>
            <a:r>
              <a:rPr lang="de-DE" sz="1100" dirty="0" err="1">
                <a:latin typeface="Bahnschrift" panose="020B0502040204020203" pitchFamily="34" charset="0"/>
              </a:rPr>
              <a:t>Nietzmann</a:t>
            </a:r>
            <a:r>
              <a:rPr lang="de-DE" sz="1100" dirty="0">
                <a:latin typeface="Bahnschrift" panose="020B0502040204020203" pitchFamily="34" charset="0"/>
              </a:rPr>
              <a:t>, Erzieher</a:t>
            </a:r>
          </a:p>
        </p:txBody>
      </p:sp>
      <p:pic>
        <p:nvPicPr>
          <p:cNvPr id="14" name="Grafik 13">
            <a:extLst>
              <a:ext uri="{FF2B5EF4-FFF2-40B4-BE49-F238E27FC236}">
                <a16:creationId xmlns:a16="http://schemas.microsoft.com/office/drawing/2014/main" id="{3945417A-45CF-4831-8158-7ED872DAE6AF}"/>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490626" y="5457159"/>
            <a:ext cx="733426" cy="817814"/>
          </a:xfrm>
          <a:prstGeom prst="rect">
            <a:avLst/>
          </a:prstGeom>
        </p:spPr>
      </p:pic>
    </p:spTree>
    <p:extLst>
      <p:ext uri="{BB962C8B-B14F-4D97-AF65-F5344CB8AC3E}">
        <p14:creationId xmlns:p14="http://schemas.microsoft.com/office/powerpoint/2010/main" val="3233110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1031652" y="260649"/>
            <a:ext cx="7175351" cy="1152128"/>
          </a:xfrm>
          <a:prstGeom prst="rect">
            <a:avLst/>
          </a:prstGeom>
          <a:effectLst/>
        </p:spPr>
        <p:txBody>
          <a:bodyPr vert="horz" lIns="91440" tIns="45720" rIns="91440" bIns="45720" rtlCol="0" anchor="t" anchorCtr="0">
            <a:noAutofit/>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algn="ctr">
              <a:buFont typeface="Georgia" pitchFamily="18" charset="0"/>
              <a:buNone/>
            </a:pPr>
            <a:r>
              <a:rPr lang="de-DE" sz="66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Bahnschrift" panose="020B0502040204020203" pitchFamily="34" charset="0"/>
              </a:rPr>
              <a:t>Philosophie</a:t>
            </a:r>
          </a:p>
        </p:txBody>
      </p:sp>
      <p:sp>
        <p:nvSpPr>
          <p:cNvPr id="3" name="Textfeld 2"/>
          <p:cNvSpPr txBox="1"/>
          <p:nvPr/>
        </p:nvSpPr>
        <p:spPr>
          <a:xfrm>
            <a:off x="611560" y="1268760"/>
            <a:ext cx="7848872" cy="5170646"/>
          </a:xfrm>
          <a:prstGeom prst="rect">
            <a:avLst/>
          </a:prstGeom>
          <a:noFill/>
        </p:spPr>
        <p:txBody>
          <a:bodyPr wrap="square" rtlCol="0">
            <a:spAutoFit/>
          </a:bodyPr>
          <a:lstStyle/>
          <a:p>
            <a:r>
              <a:rPr lang="de-DE" sz="2400" b="1" dirty="0">
                <a:latin typeface="Bahnschrift" panose="020B0502040204020203" pitchFamily="34" charset="0"/>
              </a:rPr>
              <a:t>Uns ist wichtig, dass…</a:t>
            </a:r>
          </a:p>
          <a:p>
            <a:r>
              <a:rPr lang="de-DE" dirty="0">
                <a:latin typeface="Bahnschrift" panose="020B0502040204020203" pitchFamily="34" charset="0"/>
              </a:rPr>
              <a:t>	… die Kinder gerne in den Hort kommen.</a:t>
            </a:r>
          </a:p>
          <a:p>
            <a:r>
              <a:rPr lang="de-DE" dirty="0">
                <a:latin typeface="Bahnschrift" panose="020B0502040204020203" pitchFamily="34" charset="0"/>
              </a:rPr>
              <a:t>	… die Kinder die Möglichkeit haben, ihre Hausaufgaben in Ruhe 	   und mit Unterstützung zu erledigen.</a:t>
            </a:r>
          </a:p>
          <a:p>
            <a:r>
              <a:rPr lang="de-DE" dirty="0">
                <a:latin typeface="Bahnschrift" panose="020B0502040204020203" pitchFamily="34" charset="0"/>
              </a:rPr>
              <a:t>	… wir nicht als Familienersatz sondern als kompetenter</a:t>
            </a:r>
          </a:p>
          <a:p>
            <a:r>
              <a:rPr lang="de-DE" dirty="0">
                <a:latin typeface="Bahnschrift" panose="020B0502040204020203" pitchFamily="34" charset="0"/>
              </a:rPr>
              <a:t>	   Begleiter für Kinder und Eltern angesehen werden.</a:t>
            </a:r>
          </a:p>
          <a:p>
            <a:r>
              <a:rPr lang="de-DE" dirty="0">
                <a:latin typeface="Bahnschrift" panose="020B0502040204020203" pitchFamily="34" charset="0"/>
              </a:rPr>
              <a:t>	… die Kinder ein Gemeinschaftsgefühl entwickeln.</a:t>
            </a:r>
          </a:p>
          <a:p>
            <a:r>
              <a:rPr lang="de-DE" dirty="0">
                <a:latin typeface="Bahnschrift" panose="020B0502040204020203" pitchFamily="34" charset="0"/>
              </a:rPr>
              <a:t>	… Eltern wissen und spüren, dass Ihr Kind von uns pädagogisch 	   und verständnisvoll begleitet wird.</a:t>
            </a:r>
          </a:p>
          <a:p>
            <a:r>
              <a:rPr lang="de-DE" dirty="0">
                <a:latin typeface="Bahnschrift" panose="020B0502040204020203" pitchFamily="34" charset="0"/>
              </a:rPr>
              <a:t>	… Eltern den gleichen Wert auf gemeinsame, erfolgreiche und 	   	   vertrauensvolle Zusammenarbeit legen wie wir.</a:t>
            </a:r>
          </a:p>
          <a:p>
            <a:r>
              <a:rPr lang="de-DE" dirty="0">
                <a:latin typeface="Bahnschrift" panose="020B0502040204020203" pitchFamily="34" charset="0"/>
              </a:rPr>
              <a:t>	… Eltern und Kinder uns mit konstruktiven Verbesserungs-	   	   </a:t>
            </a:r>
            <a:r>
              <a:rPr lang="de-DE" dirty="0" err="1">
                <a:latin typeface="Bahnschrift" panose="020B0502040204020203" pitchFamily="34" charset="0"/>
              </a:rPr>
              <a:t>vorschlägen</a:t>
            </a:r>
            <a:r>
              <a:rPr lang="de-DE" dirty="0">
                <a:latin typeface="Bahnschrift" panose="020B0502040204020203" pitchFamily="34" charset="0"/>
              </a:rPr>
              <a:t> helfen, unsere Arbeit auf einem hohen Niveau zu</a:t>
            </a:r>
          </a:p>
          <a:p>
            <a:r>
              <a:rPr lang="de-DE" dirty="0">
                <a:latin typeface="Bahnschrift" panose="020B0502040204020203" pitchFamily="34" charset="0"/>
              </a:rPr>
              <a:t>	   halten.</a:t>
            </a:r>
          </a:p>
          <a:p>
            <a:r>
              <a:rPr lang="de-DE" dirty="0">
                <a:latin typeface="Bahnschrift" panose="020B0502040204020203" pitchFamily="34" charset="0"/>
              </a:rPr>
              <a:t>	… die Kinder optimal versorgt und betreut werden.</a:t>
            </a:r>
          </a:p>
          <a:p>
            <a:r>
              <a:rPr lang="de-DE" dirty="0">
                <a:latin typeface="Bahnschrift" panose="020B0502040204020203" pitchFamily="34" charset="0"/>
              </a:rPr>
              <a:t>	… das Essensangebot abwechslungsreich und vielseitig ist.</a:t>
            </a:r>
          </a:p>
          <a:p>
            <a:r>
              <a:rPr lang="de-DE" dirty="0">
                <a:latin typeface="Bahnschrift" panose="020B0502040204020203" pitchFamily="34" charset="0"/>
              </a:rPr>
              <a:t>	… alle Beteiligten die guten Werte des Lebens pflegen (Respekt, 	   Rücksichtnahme, Empathie, usw.)</a:t>
            </a:r>
          </a:p>
        </p:txBody>
      </p:sp>
    </p:spTree>
    <p:extLst>
      <p:ext uri="{BB962C8B-B14F-4D97-AF65-F5344CB8AC3E}">
        <p14:creationId xmlns:p14="http://schemas.microsoft.com/office/powerpoint/2010/main" val="3593666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395536" y="260649"/>
            <a:ext cx="8280920" cy="1008111"/>
          </a:xfrm>
          <a:prstGeom prst="rect">
            <a:avLst/>
          </a:prstGeom>
          <a:effectLst/>
        </p:spPr>
        <p:txBody>
          <a:bodyPr vert="horz" lIns="91440" tIns="45720" rIns="91440" bIns="45720" rtlCol="0" anchor="t" anchorCtr="0">
            <a:noAutofit/>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algn="ctr">
              <a:buFont typeface="Georgia" pitchFamily="18" charset="0"/>
              <a:buNone/>
            </a:pPr>
            <a:r>
              <a:rPr lang="de-DE" sz="48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Bahnschrift" panose="020B0502040204020203" pitchFamily="34" charset="0"/>
              </a:rPr>
              <a:t>Aufgaben und Schwerpunkte</a:t>
            </a:r>
            <a:endParaRPr lang="de-DE" sz="66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Bahnschrift" panose="020B0502040204020203" pitchFamily="34" charset="0"/>
            </a:endParaRPr>
          </a:p>
        </p:txBody>
      </p:sp>
      <p:sp>
        <p:nvSpPr>
          <p:cNvPr id="3" name="Textfeld 2"/>
          <p:cNvSpPr txBox="1"/>
          <p:nvPr/>
        </p:nvSpPr>
        <p:spPr>
          <a:xfrm>
            <a:off x="611560" y="1556792"/>
            <a:ext cx="7848872" cy="4401205"/>
          </a:xfrm>
          <a:prstGeom prst="rect">
            <a:avLst/>
          </a:prstGeom>
          <a:noFill/>
        </p:spPr>
        <p:txBody>
          <a:bodyPr wrap="square" rtlCol="0">
            <a:spAutoFit/>
          </a:bodyPr>
          <a:lstStyle/>
          <a:p>
            <a:pPr marL="285750" indent="-285750">
              <a:buFontTx/>
              <a:buChar char="-"/>
            </a:pPr>
            <a:r>
              <a:rPr lang="de-DE" sz="2000" dirty="0">
                <a:latin typeface="Bahnschrift" panose="020B0502040204020203" pitchFamily="34" charset="0"/>
              </a:rPr>
              <a:t>Eine Gemeinschaft mit allen Kinder zu schaffen, damit jedes Kind sich bei uns wohl und geborgen fühlen kann.</a:t>
            </a:r>
          </a:p>
          <a:p>
            <a:pPr marL="285750" indent="-285750">
              <a:buFontTx/>
              <a:buChar char="-"/>
            </a:pPr>
            <a:r>
              <a:rPr lang="de-DE" sz="2000" dirty="0">
                <a:latin typeface="Bahnschrift" panose="020B0502040204020203" pitchFamily="34" charset="0"/>
              </a:rPr>
              <a:t>Unterstützung und Hilfestellung bei der Erledigung der Hausaufgaben.</a:t>
            </a:r>
          </a:p>
          <a:p>
            <a:pPr marL="285750" indent="-285750">
              <a:buFontTx/>
              <a:buChar char="-"/>
            </a:pPr>
            <a:r>
              <a:rPr lang="de-DE" sz="2000" dirty="0">
                <a:latin typeface="Bahnschrift" panose="020B0502040204020203" pitchFamily="34" charset="0"/>
              </a:rPr>
              <a:t>Gemeinsames Spielen, Feste feiern und Lernen</a:t>
            </a:r>
          </a:p>
          <a:p>
            <a:pPr marL="285750" indent="-285750">
              <a:buFontTx/>
              <a:buChar char="-"/>
            </a:pPr>
            <a:r>
              <a:rPr lang="de-DE" sz="2000" dirty="0">
                <a:latin typeface="Bahnschrift" panose="020B0502040204020203" pitchFamily="34" charset="0"/>
              </a:rPr>
              <a:t>Selbstvertrauen und emotionale Kompetenzen stärken</a:t>
            </a:r>
          </a:p>
          <a:p>
            <a:pPr marL="285750" indent="-285750">
              <a:buFontTx/>
              <a:buChar char="-"/>
            </a:pPr>
            <a:r>
              <a:rPr lang="de-DE" sz="2000" dirty="0">
                <a:latin typeface="Bahnschrift" panose="020B0502040204020203" pitchFamily="34" charset="0"/>
              </a:rPr>
              <a:t>Sich selbst und andere mit allen Stärken und Schwächen annehmen können.</a:t>
            </a:r>
          </a:p>
          <a:p>
            <a:pPr marL="285750" indent="-285750">
              <a:buFontTx/>
              <a:buChar char="-"/>
            </a:pPr>
            <a:r>
              <a:rPr lang="de-DE" sz="2000" dirty="0">
                <a:latin typeface="Bahnschrift" panose="020B0502040204020203" pitchFamily="34" charset="0"/>
              </a:rPr>
              <a:t>Kreativität fördern</a:t>
            </a:r>
          </a:p>
          <a:p>
            <a:pPr marL="285750" indent="-285750">
              <a:buFontTx/>
              <a:buChar char="-"/>
            </a:pPr>
            <a:r>
              <a:rPr lang="de-DE" sz="2000" dirty="0">
                <a:latin typeface="Bahnschrift" panose="020B0502040204020203" pitchFamily="34" charset="0"/>
              </a:rPr>
              <a:t>Zusammenarbeit mit Grundschule und Kindergärten</a:t>
            </a:r>
          </a:p>
          <a:p>
            <a:pPr marL="285750" indent="-285750">
              <a:buFontTx/>
              <a:buChar char="-"/>
            </a:pPr>
            <a:r>
              <a:rPr lang="de-DE" sz="2000" dirty="0">
                <a:latin typeface="Bahnschrift" panose="020B0502040204020203" pitchFamily="34" charset="0"/>
              </a:rPr>
              <a:t>Tägliche und angemessene Verpflegung der Kinder beim Mittagessen und der </a:t>
            </a:r>
            <a:r>
              <a:rPr lang="de-DE" sz="2000" dirty="0" err="1">
                <a:latin typeface="Bahnschrift" panose="020B0502040204020203" pitchFamily="34" charset="0"/>
              </a:rPr>
              <a:t>Obstzeit</a:t>
            </a:r>
            <a:r>
              <a:rPr lang="de-DE" sz="2000" dirty="0">
                <a:latin typeface="Bahnschrift" panose="020B0502040204020203" pitchFamily="34" charset="0"/>
              </a:rPr>
              <a:t> am Nachmittag.</a:t>
            </a:r>
          </a:p>
          <a:p>
            <a:pPr marL="285750" indent="-285750">
              <a:buFontTx/>
              <a:buChar char="-"/>
            </a:pPr>
            <a:r>
              <a:rPr lang="de-DE" sz="2000" dirty="0">
                <a:latin typeface="Bahnschrift" panose="020B0502040204020203" pitchFamily="34" charset="0"/>
              </a:rPr>
              <a:t>Ferienbetreuung in Zusammenarbeit mit den anderen Horten in Pfinztal (Zusammenarbeit derzeit ausgesetzt wegen Covid 19)</a:t>
            </a:r>
          </a:p>
        </p:txBody>
      </p:sp>
    </p:spTree>
    <p:extLst>
      <p:ext uri="{BB962C8B-B14F-4D97-AF65-F5344CB8AC3E}">
        <p14:creationId xmlns:p14="http://schemas.microsoft.com/office/powerpoint/2010/main" val="2239707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395536" y="260649"/>
            <a:ext cx="8280920" cy="1152128"/>
          </a:xfrm>
          <a:prstGeom prst="rect">
            <a:avLst/>
          </a:prstGeom>
          <a:effectLst/>
        </p:spPr>
        <p:txBody>
          <a:bodyPr vert="horz" lIns="91440" tIns="45720" rIns="91440" bIns="45720" rtlCol="0" anchor="t" anchorCtr="0">
            <a:noAutofit/>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algn="ctr">
              <a:buFont typeface="Georgia" pitchFamily="18" charset="0"/>
              <a:buNone/>
            </a:pPr>
            <a:r>
              <a:rPr lang="de-DE" sz="66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Bahnschrift" panose="020B0502040204020203" pitchFamily="34" charset="0"/>
              </a:rPr>
              <a:t>Infos über den Hort</a:t>
            </a:r>
          </a:p>
        </p:txBody>
      </p:sp>
      <p:sp>
        <p:nvSpPr>
          <p:cNvPr id="3" name="Textfeld 2"/>
          <p:cNvSpPr txBox="1"/>
          <p:nvPr/>
        </p:nvSpPr>
        <p:spPr>
          <a:xfrm>
            <a:off x="611560" y="1556792"/>
            <a:ext cx="7848872" cy="4524315"/>
          </a:xfrm>
          <a:prstGeom prst="rect">
            <a:avLst/>
          </a:prstGeom>
          <a:noFill/>
        </p:spPr>
        <p:txBody>
          <a:bodyPr wrap="square" rtlCol="0">
            <a:spAutoFit/>
          </a:bodyPr>
          <a:lstStyle/>
          <a:p>
            <a:pPr marL="285750" indent="-285750">
              <a:buFontTx/>
              <a:buChar char="-"/>
            </a:pPr>
            <a:r>
              <a:rPr lang="de-DE" dirty="0">
                <a:latin typeface="Bahnschrift" panose="020B0502040204020203" pitchFamily="34" charset="0"/>
              </a:rPr>
              <a:t>Derzeit besuchen ca. 170 Kinder den Schülerhort. Davon essen täglich zwischen 100 und 120 Kinder mit uns zu Mittag.</a:t>
            </a:r>
          </a:p>
          <a:p>
            <a:pPr marL="285750" indent="-285750">
              <a:buFontTx/>
              <a:buChar char="-"/>
            </a:pPr>
            <a:r>
              <a:rPr lang="de-DE" dirty="0">
                <a:latin typeface="Bahnschrift" panose="020B0502040204020203" pitchFamily="34" charset="0"/>
              </a:rPr>
              <a:t>Bei den Hausaufgaben werden durchschnittlich 20 Kinder pro Klassenstufe von uns betreut und unterstützt.</a:t>
            </a:r>
          </a:p>
          <a:p>
            <a:pPr marL="285750" indent="-285750">
              <a:buFontTx/>
              <a:buChar char="-"/>
            </a:pPr>
            <a:r>
              <a:rPr lang="de-DE" dirty="0">
                <a:latin typeface="Bahnschrift" panose="020B0502040204020203" pitchFamily="34" charset="0"/>
              </a:rPr>
              <a:t>Im Hort arbeiten insgesamt 21 Mitarbeiter:</a:t>
            </a:r>
          </a:p>
          <a:p>
            <a:r>
              <a:rPr lang="de-DE" dirty="0">
                <a:latin typeface="Bahnschrift" panose="020B0502040204020203" pitchFamily="34" charset="0"/>
              </a:rPr>
              <a:t>	10 Fachkräfte, 5 pädagogische Zusatzkräfte, </a:t>
            </a:r>
          </a:p>
          <a:p>
            <a:r>
              <a:rPr lang="de-DE" dirty="0">
                <a:latin typeface="Bahnschrift" panose="020B0502040204020203" pitchFamily="34" charset="0"/>
              </a:rPr>
              <a:t>	2 Hauswirtschaftskräfte, 2 Bundesfreiwilligendienstleistende und 	2 Azubi zum Jugend- und Heimerzieher</a:t>
            </a:r>
          </a:p>
          <a:p>
            <a:pPr marL="285750" indent="-285750">
              <a:buFontTx/>
              <a:buChar char="-"/>
            </a:pPr>
            <a:r>
              <a:rPr lang="de-DE" dirty="0">
                <a:latin typeface="Bahnschrift" panose="020B0502040204020203" pitchFamily="34" charset="0"/>
              </a:rPr>
              <a:t>Der Hort ist folgendermaßen geöffnet:</a:t>
            </a:r>
          </a:p>
          <a:p>
            <a:r>
              <a:rPr lang="de-DE" dirty="0">
                <a:latin typeface="Bahnschrift" panose="020B0502040204020203" pitchFamily="34" charset="0"/>
              </a:rPr>
              <a:t>	* für Kinder: 07:00 – 08:45 und 12:15 – 17:00/16:30</a:t>
            </a:r>
          </a:p>
          <a:p>
            <a:r>
              <a:rPr lang="de-DE" dirty="0">
                <a:latin typeface="Bahnschrift" panose="020B0502040204020203" pitchFamily="34" charset="0"/>
              </a:rPr>
              <a:t>	* Bürozeiten für Eltern: 07:00 – 15:00 Uhr (danach bitte Mitarbeiter</a:t>
            </a:r>
          </a:p>
          <a:p>
            <a:r>
              <a:rPr lang="de-DE" dirty="0">
                <a:latin typeface="Bahnschrift" panose="020B0502040204020203" pitchFamily="34" charset="0"/>
              </a:rPr>
              <a:t>	   ansprechen)</a:t>
            </a:r>
          </a:p>
          <a:p>
            <a:pPr marL="285750" indent="-285750">
              <a:buFontTx/>
              <a:buChar char="-"/>
            </a:pPr>
            <a:r>
              <a:rPr lang="de-DE" dirty="0">
                <a:latin typeface="Bahnschrift" panose="020B0502040204020203" pitchFamily="34" charset="0"/>
              </a:rPr>
              <a:t>Jede Klassenstufe hat ihr eigenes Zimmer. Hier werden </a:t>
            </a:r>
            <a:r>
              <a:rPr lang="de-DE" dirty="0" err="1">
                <a:latin typeface="Bahnschrift" panose="020B0502040204020203" pitchFamily="34" charset="0"/>
              </a:rPr>
              <a:t>Schulränzen</a:t>
            </a:r>
            <a:r>
              <a:rPr lang="de-DE" dirty="0">
                <a:latin typeface="Bahnschrift" panose="020B0502040204020203" pitchFamily="34" charset="0"/>
              </a:rPr>
              <a:t> </a:t>
            </a:r>
          </a:p>
          <a:p>
            <a:r>
              <a:rPr lang="de-DE" dirty="0">
                <a:latin typeface="Bahnschrift" panose="020B0502040204020203" pitchFamily="34" charset="0"/>
              </a:rPr>
              <a:t>     und persönliche Gegenstände aufbewahrt und oft am Nachmittag auch </a:t>
            </a:r>
          </a:p>
          <a:p>
            <a:r>
              <a:rPr lang="de-DE" dirty="0">
                <a:latin typeface="Bahnschrift" panose="020B0502040204020203" pitchFamily="34" charset="0"/>
              </a:rPr>
              <a:t>     die Hausaufgaben erledigt. In Pandemiezeiten verbringen die Kinder    </a:t>
            </a:r>
          </a:p>
          <a:p>
            <a:r>
              <a:rPr lang="de-DE" dirty="0">
                <a:latin typeface="Bahnschrift" panose="020B0502040204020203" pitchFamily="34" charset="0"/>
              </a:rPr>
              <a:t>     dort auch die Freispielzeit.</a:t>
            </a:r>
          </a:p>
        </p:txBody>
      </p:sp>
    </p:spTree>
    <p:extLst>
      <p:ext uri="{BB962C8B-B14F-4D97-AF65-F5344CB8AC3E}">
        <p14:creationId xmlns:p14="http://schemas.microsoft.com/office/powerpoint/2010/main" val="240095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1031652" y="260649"/>
            <a:ext cx="7175351" cy="1152128"/>
          </a:xfrm>
          <a:prstGeom prst="rect">
            <a:avLst/>
          </a:prstGeom>
          <a:effectLst/>
        </p:spPr>
        <p:txBody>
          <a:bodyPr vert="horz" lIns="91440" tIns="45720" rIns="91440" bIns="45720" rtlCol="0" anchor="t" anchorCtr="0">
            <a:noAutofit/>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algn="ctr">
              <a:buFont typeface="Georgia" pitchFamily="18" charset="0"/>
              <a:buNone/>
            </a:pPr>
            <a:r>
              <a:rPr lang="de-DE" sz="66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Bahnschrift" panose="020B0502040204020203" pitchFamily="34" charset="0"/>
              </a:rPr>
              <a:t>Platzvormerkung</a:t>
            </a:r>
          </a:p>
        </p:txBody>
      </p:sp>
      <p:sp>
        <p:nvSpPr>
          <p:cNvPr id="6" name="Textfeld 5"/>
          <p:cNvSpPr txBox="1"/>
          <p:nvPr/>
        </p:nvSpPr>
        <p:spPr>
          <a:xfrm>
            <a:off x="611560" y="1556792"/>
            <a:ext cx="7848872" cy="4524315"/>
          </a:xfrm>
          <a:prstGeom prst="rect">
            <a:avLst/>
          </a:prstGeom>
          <a:noFill/>
        </p:spPr>
        <p:txBody>
          <a:bodyPr wrap="square" rtlCol="0">
            <a:spAutoFit/>
          </a:bodyPr>
          <a:lstStyle/>
          <a:p>
            <a:pPr marL="285750" indent="-285750">
              <a:buFontTx/>
              <a:buChar char="-"/>
            </a:pPr>
            <a:r>
              <a:rPr lang="de-DE" dirty="0">
                <a:latin typeface="Bahnschrift" panose="020B0502040204020203" pitchFamily="34" charset="0"/>
              </a:rPr>
              <a:t>Erhältlich auch im Hort (z.B. per Mail, im Sekretariat, bei der Gemeinde oder unter </a:t>
            </a:r>
            <a:r>
              <a:rPr lang="de-DE" dirty="0">
                <a:latin typeface="Bahnschrift" panose="020B0502040204020203" pitchFamily="34" charset="0"/>
                <a:hlinkClick r:id="rId2"/>
              </a:rPr>
              <a:t>www.pfinztal.de</a:t>
            </a:r>
            <a:r>
              <a:rPr lang="de-DE" dirty="0">
                <a:latin typeface="Bahnschrift" panose="020B0502040204020203" pitchFamily="34" charset="0"/>
              </a:rPr>
              <a:t>).</a:t>
            </a:r>
          </a:p>
          <a:p>
            <a:pPr marL="285750" indent="-285750">
              <a:buFontTx/>
              <a:buChar char="-"/>
            </a:pPr>
            <a:r>
              <a:rPr lang="de-DE" dirty="0">
                <a:latin typeface="Bahnschrift" panose="020B0502040204020203" pitchFamily="34" charset="0"/>
              </a:rPr>
              <a:t>Anmeldeschluss für alle Erstklässler: 15. April.</a:t>
            </a:r>
          </a:p>
          <a:p>
            <a:pPr marL="285750" indent="-285750">
              <a:buFontTx/>
              <a:buChar char="-"/>
            </a:pPr>
            <a:r>
              <a:rPr lang="de-DE" dirty="0">
                <a:latin typeface="Bahnschrift" panose="020B0502040204020203" pitchFamily="34" charset="0"/>
              </a:rPr>
              <a:t>Bitte ausgefüllt zurück an die Hortleitung (Abgabe im Hort oder per Mail).</a:t>
            </a:r>
          </a:p>
          <a:p>
            <a:pPr marL="285750" indent="-285750">
              <a:buFontTx/>
              <a:buChar char="-"/>
            </a:pPr>
            <a:r>
              <a:rPr lang="de-DE" dirty="0">
                <a:latin typeface="Bahnschrift" panose="020B0502040204020203" pitchFamily="34" charset="0"/>
              </a:rPr>
              <a:t>Bei Anmeldungen im Block 3a oder 3b wird von den Erziehungsberechtigten ein Arbeitsnachweis benötigt. Formulare entweder bei der Hortleitung oder auf </a:t>
            </a:r>
            <a:r>
              <a:rPr lang="de-DE" dirty="0">
                <a:latin typeface="Bahnschrift" panose="020B0502040204020203" pitchFamily="34" charset="0"/>
                <a:hlinkClick r:id="rId2"/>
              </a:rPr>
              <a:t>www.pfinztal.de</a:t>
            </a:r>
            <a:r>
              <a:rPr lang="de-DE" dirty="0">
                <a:latin typeface="Bahnschrift" panose="020B0502040204020203" pitchFamily="34" charset="0"/>
              </a:rPr>
              <a:t> erhältlich.</a:t>
            </a:r>
          </a:p>
          <a:p>
            <a:pPr marL="285750" indent="-285750">
              <a:buFontTx/>
              <a:buChar char="-"/>
            </a:pPr>
            <a:r>
              <a:rPr lang="de-DE" dirty="0">
                <a:latin typeface="Bahnschrift" panose="020B0502040204020203" pitchFamily="34" charset="0"/>
              </a:rPr>
              <a:t>Bei Unsicherheit über Umfang der Betreuung bitte eher mehr als weniger anmelden.</a:t>
            </a:r>
          </a:p>
          <a:p>
            <a:pPr marL="285750" indent="-285750">
              <a:buFontTx/>
              <a:buChar char="-"/>
            </a:pPr>
            <a:r>
              <a:rPr lang="de-DE" dirty="0">
                <a:latin typeface="Bahnschrift" panose="020B0502040204020203" pitchFamily="34" charset="0"/>
              </a:rPr>
              <a:t>Entscheidung über Zu- oder Absage des Betreuungsplatzes erfolgt ab Mai. Informationen darüber und über die weitere Vorgehensweise erhalten Sie per Post.</a:t>
            </a:r>
          </a:p>
          <a:p>
            <a:pPr marL="285750" indent="-285750">
              <a:buFontTx/>
              <a:buChar char="-"/>
            </a:pPr>
            <a:r>
              <a:rPr lang="de-DE" dirty="0">
                <a:latin typeface="Bahnschrift" panose="020B0502040204020203" pitchFamily="34" charset="0"/>
              </a:rPr>
              <a:t>Spätestens im Mai führt die Hortleitung mit allen Eltern Einzel-Anmeldegespräche. Je nach Wunsch der Eltern und Lage der Pandemie am Telefon oder per Videokonferenz.</a:t>
            </a:r>
          </a:p>
        </p:txBody>
      </p:sp>
    </p:spTree>
    <p:extLst>
      <p:ext uri="{BB962C8B-B14F-4D97-AF65-F5344CB8AC3E}">
        <p14:creationId xmlns:p14="http://schemas.microsoft.com/office/powerpoint/2010/main" val="3906247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323528" y="260649"/>
            <a:ext cx="8568952" cy="1152128"/>
          </a:xfrm>
          <a:prstGeom prst="rect">
            <a:avLst/>
          </a:prstGeom>
          <a:effectLst/>
        </p:spPr>
        <p:txBody>
          <a:bodyPr vert="horz" lIns="91440" tIns="45720" rIns="91440" bIns="45720" rtlCol="0" anchor="t" anchorCtr="0">
            <a:noAutofit/>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algn="ctr">
              <a:buFont typeface="Georgia" pitchFamily="18" charset="0"/>
              <a:buNone/>
            </a:pPr>
            <a:r>
              <a:rPr lang="de-DE" sz="60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Bahnschrift" panose="020B0502040204020203" pitchFamily="34" charset="0"/>
              </a:rPr>
              <a:t>Anmeldemöglichkeiten</a:t>
            </a:r>
            <a:endParaRPr lang="de-DE" sz="66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Bahnschrift" panose="020B0502040204020203" pitchFamily="34" charset="0"/>
            </a:endParaRPr>
          </a:p>
        </p:txBody>
      </p:sp>
      <p:graphicFrame>
        <p:nvGraphicFramePr>
          <p:cNvPr id="2" name="Tabelle 1"/>
          <p:cNvGraphicFramePr>
            <a:graphicFrameLocks noGrp="1"/>
          </p:cNvGraphicFramePr>
          <p:nvPr>
            <p:extLst>
              <p:ext uri="{D42A27DB-BD31-4B8C-83A1-F6EECF244321}">
                <p14:modId xmlns:p14="http://schemas.microsoft.com/office/powerpoint/2010/main" val="1699340936"/>
              </p:ext>
            </p:extLst>
          </p:nvPr>
        </p:nvGraphicFramePr>
        <p:xfrm>
          <a:off x="755578" y="1340768"/>
          <a:ext cx="7848868" cy="5126968"/>
        </p:xfrm>
        <a:graphic>
          <a:graphicData uri="http://schemas.openxmlformats.org/drawingml/2006/table">
            <a:tbl>
              <a:tblPr firstRow="1" bandRow="1">
                <a:tableStyleId>{5C22544A-7EE6-4342-B048-85BDC9FD1C3A}</a:tableStyleId>
              </a:tblPr>
              <a:tblGrid>
                <a:gridCol w="1512166">
                  <a:extLst>
                    <a:ext uri="{9D8B030D-6E8A-4147-A177-3AD203B41FA5}">
                      <a16:colId xmlns:a16="http://schemas.microsoft.com/office/drawing/2014/main" val="20000"/>
                    </a:ext>
                  </a:extLst>
                </a:gridCol>
                <a:gridCol w="2448272">
                  <a:extLst>
                    <a:ext uri="{9D8B030D-6E8A-4147-A177-3AD203B41FA5}">
                      <a16:colId xmlns:a16="http://schemas.microsoft.com/office/drawing/2014/main" val="20001"/>
                    </a:ext>
                  </a:extLst>
                </a:gridCol>
                <a:gridCol w="777686">
                  <a:extLst>
                    <a:ext uri="{9D8B030D-6E8A-4147-A177-3AD203B41FA5}">
                      <a16:colId xmlns:a16="http://schemas.microsoft.com/office/drawing/2014/main" val="20002"/>
                    </a:ext>
                  </a:extLst>
                </a:gridCol>
                <a:gridCol w="777686">
                  <a:extLst>
                    <a:ext uri="{9D8B030D-6E8A-4147-A177-3AD203B41FA5}">
                      <a16:colId xmlns:a16="http://schemas.microsoft.com/office/drawing/2014/main" val="20003"/>
                    </a:ext>
                  </a:extLst>
                </a:gridCol>
                <a:gridCol w="777686">
                  <a:extLst>
                    <a:ext uri="{9D8B030D-6E8A-4147-A177-3AD203B41FA5}">
                      <a16:colId xmlns:a16="http://schemas.microsoft.com/office/drawing/2014/main" val="20004"/>
                    </a:ext>
                  </a:extLst>
                </a:gridCol>
                <a:gridCol w="777686">
                  <a:extLst>
                    <a:ext uri="{9D8B030D-6E8A-4147-A177-3AD203B41FA5}">
                      <a16:colId xmlns:a16="http://schemas.microsoft.com/office/drawing/2014/main" val="20005"/>
                    </a:ext>
                  </a:extLst>
                </a:gridCol>
                <a:gridCol w="777686">
                  <a:extLst>
                    <a:ext uri="{9D8B030D-6E8A-4147-A177-3AD203B41FA5}">
                      <a16:colId xmlns:a16="http://schemas.microsoft.com/office/drawing/2014/main" val="20006"/>
                    </a:ext>
                  </a:extLst>
                </a:gridCol>
              </a:tblGrid>
              <a:tr h="576063">
                <a:tc>
                  <a:txBody>
                    <a:bodyPr/>
                    <a:lstStyle/>
                    <a:p>
                      <a:pPr algn="ctr"/>
                      <a:endParaRPr lang="de-DE" dirty="0">
                        <a:latin typeface="Bahnschrift" panose="020B0502040204020203" pitchFamily="34" charset="0"/>
                      </a:endParaRPr>
                    </a:p>
                  </a:txBody>
                  <a:tcPr anchor="ctr"/>
                </a:tc>
                <a:tc>
                  <a:txBody>
                    <a:bodyPr/>
                    <a:lstStyle/>
                    <a:p>
                      <a:pPr algn="ctr"/>
                      <a:r>
                        <a:rPr lang="de-DE" dirty="0">
                          <a:latin typeface="Bahnschrift" panose="020B0502040204020203" pitchFamily="34" charset="0"/>
                        </a:rPr>
                        <a:t>Betreuungszeit</a:t>
                      </a:r>
                    </a:p>
                  </a:txBody>
                  <a:tcPr anchor="ctr"/>
                </a:tc>
                <a:tc>
                  <a:txBody>
                    <a:bodyPr/>
                    <a:lstStyle/>
                    <a:p>
                      <a:pPr algn="ctr"/>
                      <a:r>
                        <a:rPr lang="de-DE" sz="2400" dirty="0">
                          <a:latin typeface="Bahnschrift" panose="020B0502040204020203" pitchFamily="34" charset="0"/>
                        </a:rPr>
                        <a:t>Mo</a:t>
                      </a:r>
                    </a:p>
                  </a:txBody>
                  <a:tcPr anchor="ctr"/>
                </a:tc>
                <a:tc>
                  <a:txBody>
                    <a:bodyPr/>
                    <a:lstStyle/>
                    <a:p>
                      <a:pPr algn="ctr"/>
                      <a:r>
                        <a:rPr lang="de-DE" sz="2400" dirty="0">
                          <a:latin typeface="Bahnschrift" panose="020B0502040204020203" pitchFamily="34" charset="0"/>
                        </a:rPr>
                        <a:t>Di</a:t>
                      </a:r>
                    </a:p>
                  </a:txBody>
                  <a:tcPr anchor="ctr"/>
                </a:tc>
                <a:tc>
                  <a:txBody>
                    <a:bodyPr/>
                    <a:lstStyle/>
                    <a:p>
                      <a:pPr algn="ctr"/>
                      <a:r>
                        <a:rPr lang="de-DE" sz="2400" dirty="0">
                          <a:latin typeface="Bahnschrift" panose="020B0502040204020203" pitchFamily="34" charset="0"/>
                        </a:rPr>
                        <a:t>Mi</a:t>
                      </a:r>
                    </a:p>
                  </a:txBody>
                  <a:tcPr anchor="ctr"/>
                </a:tc>
                <a:tc>
                  <a:txBody>
                    <a:bodyPr/>
                    <a:lstStyle/>
                    <a:p>
                      <a:pPr algn="ctr"/>
                      <a:r>
                        <a:rPr lang="de-DE" sz="2400" dirty="0">
                          <a:latin typeface="Bahnschrift" panose="020B0502040204020203" pitchFamily="34" charset="0"/>
                        </a:rPr>
                        <a:t>Do</a:t>
                      </a:r>
                    </a:p>
                  </a:txBody>
                  <a:tcPr anchor="ctr"/>
                </a:tc>
                <a:tc>
                  <a:txBody>
                    <a:bodyPr/>
                    <a:lstStyle/>
                    <a:p>
                      <a:pPr algn="ctr"/>
                      <a:r>
                        <a:rPr lang="de-DE" sz="2400" dirty="0">
                          <a:latin typeface="Bahnschrift" panose="020B0502040204020203" pitchFamily="34" charset="0"/>
                        </a:rPr>
                        <a:t>Fr</a:t>
                      </a:r>
                    </a:p>
                  </a:txBody>
                  <a:tcPr anchor="ctr"/>
                </a:tc>
                <a:extLst>
                  <a:ext uri="{0D108BD9-81ED-4DB2-BD59-A6C34878D82A}">
                    <a16:rowId xmlns:a16="http://schemas.microsoft.com/office/drawing/2014/main" val="10000"/>
                  </a:ext>
                </a:extLst>
              </a:tr>
              <a:tr h="1080120">
                <a:tc>
                  <a:txBody>
                    <a:bodyPr/>
                    <a:lstStyle/>
                    <a:p>
                      <a:pPr algn="l"/>
                      <a:r>
                        <a:rPr lang="de-DE" sz="2400" dirty="0">
                          <a:latin typeface="Bahnschrift" panose="020B0502040204020203" pitchFamily="34" charset="0"/>
                        </a:rPr>
                        <a:t>Block 1</a:t>
                      </a:r>
                    </a:p>
                  </a:txBody>
                  <a:tcPr anchor="ctr"/>
                </a:tc>
                <a:tc>
                  <a:txBody>
                    <a:bodyPr/>
                    <a:lstStyle/>
                    <a:p>
                      <a:pPr algn="l"/>
                      <a:r>
                        <a:rPr lang="de-DE" sz="1400" dirty="0">
                          <a:latin typeface="Bahnschrift" panose="020B0502040204020203" pitchFamily="34" charset="0"/>
                        </a:rPr>
                        <a:t>07:00 bis Unterrichtsbeginn</a:t>
                      </a:r>
                    </a:p>
                  </a:txBody>
                  <a:tcPr anchor="ctr"/>
                </a:tc>
                <a:tc>
                  <a:txBody>
                    <a:bodyPr/>
                    <a:lstStyle/>
                    <a:p>
                      <a:pPr algn="ctr"/>
                      <a:endParaRPr lang="de-DE" dirty="0">
                        <a:latin typeface="Bahnschrift" panose="020B0502040204020203" pitchFamily="34" charset="0"/>
                      </a:endParaRPr>
                    </a:p>
                  </a:txBody>
                  <a:tcPr anchor="ctr"/>
                </a:tc>
                <a:tc>
                  <a:txBody>
                    <a:bodyPr/>
                    <a:lstStyle/>
                    <a:p>
                      <a:pPr algn="ctr"/>
                      <a:endParaRPr lang="de-DE" dirty="0">
                        <a:latin typeface="Bahnschrift" panose="020B0502040204020203" pitchFamily="34" charset="0"/>
                      </a:endParaRPr>
                    </a:p>
                  </a:txBody>
                  <a:tcPr anchor="ctr"/>
                </a:tc>
                <a:tc>
                  <a:txBody>
                    <a:bodyPr/>
                    <a:lstStyle/>
                    <a:p>
                      <a:pPr algn="ctr"/>
                      <a:endParaRPr lang="de-DE" dirty="0">
                        <a:latin typeface="Bahnschrift" panose="020B0502040204020203" pitchFamily="34" charset="0"/>
                      </a:endParaRPr>
                    </a:p>
                  </a:txBody>
                  <a:tcPr anchor="ctr"/>
                </a:tc>
                <a:tc>
                  <a:txBody>
                    <a:bodyPr/>
                    <a:lstStyle/>
                    <a:p>
                      <a:pPr algn="ctr"/>
                      <a:endParaRPr lang="de-DE" dirty="0">
                        <a:latin typeface="Bahnschrift" panose="020B0502040204020203" pitchFamily="34" charset="0"/>
                      </a:endParaRPr>
                    </a:p>
                  </a:txBody>
                  <a:tcPr anchor="ctr"/>
                </a:tc>
                <a:tc>
                  <a:txBody>
                    <a:bodyPr/>
                    <a:lstStyle/>
                    <a:p>
                      <a:pPr algn="ctr"/>
                      <a:endParaRPr lang="de-DE" dirty="0">
                        <a:latin typeface="Bahnschrift" panose="020B0502040204020203" pitchFamily="34" charset="0"/>
                      </a:endParaRPr>
                    </a:p>
                  </a:txBody>
                  <a:tcPr anchor="ctr"/>
                </a:tc>
                <a:extLst>
                  <a:ext uri="{0D108BD9-81ED-4DB2-BD59-A6C34878D82A}">
                    <a16:rowId xmlns:a16="http://schemas.microsoft.com/office/drawing/2014/main" val="10001"/>
                  </a:ext>
                </a:extLst>
              </a:tr>
              <a:tr h="1108923">
                <a:tc>
                  <a:txBody>
                    <a:bodyPr/>
                    <a:lstStyle/>
                    <a:p>
                      <a:pPr algn="l"/>
                      <a:r>
                        <a:rPr lang="de-DE" sz="2400" dirty="0">
                          <a:latin typeface="Bahnschrift" panose="020B0502040204020203" pitchFamily="34" charset="0"/>
                        </a:rPr>
                        <a:t>Block 2</a:t>
                      </a:r>
                    </a:p>
                  </a:txBody>
                  <a:tcPr anchor="ctr"/>
                </a:tc>
                <a:tc>
                  <a:txBody>
                    <a:bodyPr/>
                    <a:lstStyle/>
                    <a:p>
                      <a:pPr algn="l"/>
                      <a:r>
                        <a:rPr lang="de-DE" sz="1400" dirty="0">
                          <a:latin typeface="Bahnschrift" panose="020B0502040204020203" pitchFamily="34" charset="0"/>
                        </a:rPr>
                        <a:t>Unterrichtsende bis Ende</a:t>
                      </a:r>
                      <a:r>
                        <a:rPr lang="de-DE" sz="1400" baseline="0" dirty="0">
                          <a:latin typeface="Bahnschrift" panose="020B0502040204020203" pitchFamily="34" charset="0"/>
                        </a:rPr>
                        <a:t> 6. Stunde (13:05)</a:t>
                      </a:r>
                      <a:endParaRPr lang="de-DE" sz="1400" dirty="0">
                        <a:latin typeface="Bahnschrift" panose="020B0502040204020203" pitchFamily="34" charset="0"/>
                      </a:endParaRPr>
                    </a:p>
                  </a:txBody>
                  <a:tcPr anchor="ctr"/>
                </a:tc>
                <a:tc>
                  <a:txBody>
                    <a:bodyPr/>
                    <a:lstStyle/>
                    <a:p>
                      <a:pPr algn="ctr"/>
                      <a:endParaRPr lang="de-DE" dirty="0">
                        <a:latin typeface="Bahnschrift" panose="020B0502040204020203" pitchFamily="34" charset="0"/>
                      </a:endParaRPr>
                    </a:p>
                  </a:txBody>
                  <a:tcPr anchor="ctr"/>
                </a:tc>
                <a:tc>
                  <a:txBody>
                    <a:bodyPr/>
                    <a:lstStyle/>
                    <a:p>
                      <a:pPr algn="ctr"/>
                      <a:endParaRPr lang="de-DE" dirty="0">
                        <a:latin typeface="Bahnschrift" panose="020B0502040204020203" pitchFamily="34" charset="0"/>
                      </a:endParaRPr>
                    </a:p>
                  </a:txBody>
                  <a:tcPr anchor="ctr"/>
                </a:tc>
                <a:tc>
                  <a:txBody>
                    <a:bodyPr/>
                    <a:lstStyle/>
                    <a:p>
                      <a:pPr algn="ctr"/>
                      <a:endParaRPr lang="de-DE" dirty="0">
                        <a:latin typeface="Bahnschrift" panose="020B0502040204020203" pitchFamily="34" charset="0"/>
                      </a:endParaRPr>
                    </a:p>
                  </a:txBody>
                  <a:tcPr anchor="ctr"/>
                </a:tc>
                <a:tc>
                  <a:txBody>
                    <a:bodyPr/>
                    <a:lstStyle/>
                    <a:p>
                      <a:pPr algn="ctr"/>
                      <a:endParaRPr lang="de-DE" dirty="0">
                        <a:latin typeface="Bahnschrift" panose="020B0502040204020203" pitchFamily="34" charset="0"/>
                      </a:endParaRPr>
                    </a:p>
                  </a:txBody>
                  <a:tcPr anchor="ctr"/>
                </a:tc>
                <a:tc>
                  <a:txBody>
                    <a:bodyPr/>
                    <a:lstStyle/>
                    <a:p>
                      <a:pPr algn="ctr"/>
                      <a:endParaRPr lang="de-DE" dirty="0">
                        <a:latin typeface="Bahnschrift" panose="020B0502040204020203" pitchFamily="34" charset="0"/>
                      </a:endParaRPr>
                    </a:p>
                  </a:txBody>
                  <a:tcPr anchor="ctr"/>
                </a:tc>
                <a:extLst>
                  <a:ext uri="{0D108BD9-81ED-4DB2-BD59-A6C34878D82A}">
                    <a16:rowId xmlns:a16="http://schemas.microsoft.com/office/drawing/2014/main" val="10002"/>
                  </a:ext>
                </a:extLst>
              </a:tr>
              <a:tr h="11233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400" dirty="0">
                          <a:latin typeface="Bahnschrift" panose="020B0502040204020203" pitchFamily="34" charset="0"/>
                        </a:rPr>
                        <a:t>Block</a:t>
                      </a:r>
                      <a:r>
                        <a:rPr lang="de-DE" sz="2400" baseline="0" dirty="0">
                          <a:latin typeface="Bahnschrift" panose="020B0502040204020203" pitchFamily="34" charset="0"/>
                        </a:rPr>
                        <a:t> 3a </a:t>
                      </a:r>
                      <a:r>
                        <a:rPr lang="de-DE" sz="1200" dirty="0">
                          <a:latin typeface="Bahnschrift" panose="020B0502040204020203" pitchFamily="34" charset="0"/>
                        </a:rPr>
                        <a:t>inkl.</a:t>
                      </a:r>
                      <a:r>
                        <a:rPr lang="de-DE" sz="1200" baseline="0" dirty="0">
                          <a:latin typeface="Bahnschrift" panose="020B0502040204020203" pitchFamily="34" charset="0"/>
                        </a:rPr>
                        <a:t> Mittagessen</a:t>
                      </a:r>
                      <a:endParaRPr lang="de-DE" sz="1200" dirty="0">
                        <a:latin typeface="Bahnschrift" panose="020B0502040204020203" pitchFamily="34" charset="0"/>
                      </a:endParaRPr>
                    </a:p>
                  </a:txBody>
                  <a:tcPr anchor="ctr"/>
                </a:tc>
                <a:tc>
                  <a:txBody>
                    <a:bodyPr/>
                    <a:lstStyle/>
                    <a:p>
                      <a:pPr algn="l"/>
                      <a:r>
                        <a:rPr lang="de-DE" sz="1400" dirty="0">
                          <a:latin typeface="Bahnschrift" panose="020B0502040204020203" pitchFamily="34" charset="0"/>
                        </a:rPr>
                        <a:t>Unterrichtsende bis 14:30</a:t>
                      </a:r>
                    </a:p>
                  </a:txBody>
                  <a:tcPr anchor="ctr"/>
                </a:tc>
                <a:tc>
                  <a:txBody>
                    <a:bodyPr/>
                    <a:lstStyle/>
                    <a:p>
                      <a:pPr algn="ctr"/>
                      <a:endParaRPr lang="de-DE" dirty="0">
                        <a:latin typeface="Bahnschrift" panose="020B0502040204020203" pitchFamily="34" charset="0"/>
                      </a:endParaRPr>
                    </a:p>
                  </a:txBody>
                  <a:tcPr anchor="ctr"/>
                </a:tc>
                <a:tc>
                  <a:txBody>
                    <a:bodyPr/>
                    <a:lstStyle/>
                    <a:p>
                      <a:pPr algn="ctr"/>
                      <a:endParaRPr lang="de-DE" dirty="0">
                        <a:latin typeface="Bahnschrift" panose="020B0502040204020203" pitchFamily="34" charset="0"/>
                      </a:endParaRPr>
                    </a:p>
                  </a:txBody>
                  <a:tcPr anchor="ctr"/>
                </a:tc>
                <a:tc>
                  <a:txBody>
                    <a:bodyPr/>
                    <a:lstStyle/>
                    <a:p>
                      <a:pPr algn="ctr"/>
                      <a:endParaRPr lang="de-DE" dirty="0">
                        <a:latin typeface="Bahnschrift" panose="020B0502040204020203" pitchFamily="34" charset="0"/>
                      </a:endParaRPr>
                    </a:p>
                  </a:txBody>
                  <a:tcPr anchor="ctr"/>
                </a:tc>
                <a:tc>
                  <a:txBody>
                    <a:bodyPr/>
                    <a:lstStyle/>
                    <a:p>
                      <a:pPr algn="ctr"/>
                      <a:endParaRPr lang="de-DE" dirty="0">
                        <a:latin typeface="Bahnschrift" panose="020B0502040204020203" pitchFamily="34" charset="0"/>
                      </a:endParaRPr>
                    </a:p>
                  </a:txBody>
                  <a:tcPr anchor="ctr"/>
                </a:tc>
                <a:tc>
                  <a:txBody>
                    <a:bodyPr/>
                    <a:lstStyle/>
                    <a:p>
                      <a:pPr algn="ctr"/>
                      <a:endParaRPr lang="de-DE" dirty="0">
                        <a:latin typeface="Bahnschrift" panose="020B0502040204020203" pitchFamily="34" charset="0"/>
                      </a:endParaRPr>
                    </a:p>
                  </a:txBody>
                  <a:tcPr anchor="ctr"/>
                </a:tc>
                <a:extLst>
                  <a:ext uri="{0D108BD9-81ED-4DB2-BD59-A6C34878D82A}">
                    <a16:rowId xmlns:a16="http://schemas.microsoft.com/office/drawing/2014/main" val="10003"/>
                  </a:ext>
                </a:extLst>
              </a:tr>
              <a:tr h="12385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400" dirty="0">
                          <a:latin typeface="Bahnschrift" panose="020B0502040204020203" pitchFamily="34" charset="0"/>
                        </a:rPr>
                        <a:t>Block 3b </a:t>
                      </a:r>
                      <a:r>
                        <a:rPr lang="de-DE" sz="1200" baseline="0" dirty="0">
                          <a:latin typeface="Bahnschrift" panose="020B0502040204020203" pitchFamily="34" charset="0"/>
                        </a:rPr>
                        <a:t>inkl. Mittagessen + Hausaufgaben-betreuung</a:t>
                      </a:r>
                      <a:endParaRPr lang="de-DE" sz="1200" dirty="0">
                        <a:latin typeface="Bahnschrift" panose="020B0502040204020203" pitchFamily="34" charset="0"/>
                      </a:endParaRPr>
                    </a:p>
                  </a:txBody>
                  <a:tcPr anchor="ctr"/>
                </a:tc>
                <a:tc>
                  <a:txBody>
                    <a:bodyPr/>
                    <a:lstStyle/>
                    <a:p>
                      <a:pPr algn="l"/>
                      <a:r>
                        <a:rPr lang="de-DE" sz="1400" dirty="0">
                          <a:latin typeface="Bahnschrift" panose="020B0502040204020203" pitchFamily="34" charset="0"/>
                        </a:rPr>
                        <a:t>Unterrichtsende bis 17:00</a:t>
                      </a:r>
                      <a:r>
                        <a:rPr lang="de-DE" sz="1400" baseline="0" dirty="0">
                          <a:latin typeface="Bahnschrift" panose="020B0502040204020203" pitchFamily="34" charset="0"/>
                        </a:rPr>
                        <a:t> / Fr. 16:30</a:t>
                      </a:r>
                      <a:endParaRPr lang="de-DE" sz="1400" dirty="0">
                        <a:latin typeface="Bahnschrift" panose="020B0502040204020203" pitchFamily="34" charset="0"/>
                      </a:endParaRPr>
                    </a:p>
                  </a:txBody>
                  <a:tcPr anchor="ctr"/>
                </a:tc>
                <a:tc>
                  <a:txBody>
                    <a:bodyPr/>
                    <a:lstStyle/>
                    <a:p>
                      <a:pPr algn="ctr"/>
                      <a:endParaRPr lang="de-DE" dirty="0">
                        <a:latin typeface="Bahnschrift" panose="020B0502040204020203" pitchFamily="34" charset="0"/>
                      </a:endParaRPr>
                    </a:p>
                  </a:txBody>
                  <a:tcPr anchor="ctr"/>
                </a:tc>
                <a:tc>
                  <a:txBody>
                    <a:bodyPr/>
                    <a:lstStyle/>
                    <a:p>
                      <a:pPr algn="ctr"/>
                      <a:endParaRPr lang="de-DE" dirty="0">
                        <a:latin typeface="Bahnschrift" panose="020B0502040204020203" pitchFamily="34" charset="0"/>
                      </a:endParaRPr>
                    </a:p>
                  </a:txBody>
                  <a:tcPr anchor="ctr"/>
                </a:tc>
                <a:tc>
                  <a:txBody>
                    <a:bodyPr/>
                    <a:lstStyle/>
                    <a:p>
                      <a:pPr algn="ctr"/>
                      <a:endParaRPr lang="de-DE" dirty="0">
                        <a:latin typeface="Bahnschrift" panose="020B0502040204020203" pitchFamily="34" charset="0"/>
                      </a:endParaRPr>
                    </a:p>
                  </a:txBody>
                  <a:tcPr anchor="ctr"/>
                </a:tc>
                <a:tc>
                  <a:txBody>
                    <a:bodyPr/>
                    <a:lstStyle/>
                    <a:p>
                      <a:pPr algn="ctr"/>
                      <a:endParaRPr lang="de-DE" dirty="0">
                        <a:latin typeface="Bahnschrift" panose="020B0502040204020203" pitchFamily="34" charset="0"/>
                      </a:endParaRPr>
                    </a:p>
                  </a:txBody>
                  <a:tcPr anchor="ctr"/>
                </a:tc>
                <a:tc>
                  <a:txBody>
                    <a:bodyPr/>
                    <a:lstStyle/>
                    <a:p>
                      <a:pPr algn="ctr"/>
                      <a:endParaRPr lang="de-DE" dirty="0">
                        <a:latin typeface="Bahnschrift" panose="020B0502040204020203" pitchFamily="34" charset="0"/>
                      </a:endParaRPr>
                    </a:p>
                  </a:txBody>
                  <a:tcPr anchor="ctr"/>
                </a:tc>
                <a:extLst>
                  <a:ext uri="{0D108BD9-81ED-4DB2-BD59-A6C34878D82A}">
                    <a16:rowId xmlns:a16="http://schemas.microsoft.com/office/drawing/2014/main" val="10004"/>
                  </a:ext>
                </a:extLst>
              </a:tr>
            </a:tbl>
          </a:graphicData>
        </a:graphic>
      </p:graphicFrame>
      <p:sp>
        <p:nvSpPr>
          <p:cNvPr id="3" name="Abgerundetes Rechteck 2"/>
          <p:cNvSpPr/>
          <p:nvPr/>
        </p:nvSpPr>
        <p:spPr>
          <a:xfrm>
            <a:off x="4932040" y="2348880"/>
            <a:ext cx="360040" cy="36004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5" name="Abgerundetes Rechteck 4"/>
          <p:cNvSpPr/>
          <p:nvPr/>
        </p:nvSpPr>
        <p:spPr>
          <a:xfrm>
            <a:off x="5724128" y="2348880"/>
            <a:ext cx="360040" cy="36004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6" name="Abgerundetes Rechteck 5"/>
          <p:cNvSpPr/>
          <p:nvPr/>
        </p:nvSpPr>
        <p:spPr>
          <a:xfrm>
            <a:off x="6444208" y="2348880"/>
            <a:ext cx="360040" cy="36004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7" name="Abgerundetes Rechteck 6"/>
          <p:cNvSpPr/>
          <p:nvPr/>
        </p:nvSpPr>
        <p:spPr>
          <a:xfrm>
            <a:off x="7236296" y="2348880"/>
            <a:ext cx="360040" cy="36004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8" name="Abgerundetes Rechteck 7"/>
          <p:cNvSpPr/>
          <p:nvPr/>
        </p:nvSpPr>
        <p:spPr>
          <a:xfrm>
            <a:off x="8028384" y="2348880"/>
            <a:ext cx="360040" cy="36004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9" name="Abgerundetes Rechteck 8"/>
          <p:cNvSpPr/>
          <p:nvPr/>
        </p:nvSpPr>
        <p:spPr>
          <a:xfrm>
            <a:off x="4932040" y="3429000"/>
            <a:ext cx="360040" cy="36004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10" name="Abgerundetes Rechteck 9"/>
          <p:cNvSpPr/>
          <p:nvPr/>
        </p:nvSpPr>
        <p:spPr>
          <a:xfrm>
            <a:off x="5724128" y="3429000"/>
            <a:ext cx="360040" cy="36004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11" name="Abgerundetes Rechteck 10"/>
          <p:cNvSpPr/>
          <p:nvPr/>
        </p:nvSpPr>
        <p:spPr>
          <a:xfrm>
            <a:off x="6444208" y="3429000"/>
            <a:ext cx="360040" cy="36004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12" name="Abgerundetes Rechteck 11"/>
          <p:cNvSpPr/>
          <p:nvPr/>
        </p:nvSpPr>
        <p:spPr>
          <a:xfrm>
            <a:off x="7236296" y="3429000"/>
            <a:ext cx="360040" cy="36004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13" name="Abgerundetes Rechteck 12"/>
          <p:cNvSpPr/>
          <p:nvPr/>
        </p:nvSpPr>
        <p:spPr>
          <a:xfrm>
            <a:off x="8028384" y="3429000"/>
            <a:ext cx="360040" cy="36004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14" name="Abgerundetes Rechteck 13"/>
          <p:cNvSpPr/>
          <p:nvPr/>
        </p:nvSpPr>
        <p:spPr>
          <a:xfrm>
            <a:off x="4932040" y="4509120"/>
            <a:ext cx="360040" cy="36004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15" name="Abgerundetes Rechteck 14"/>
          <p:cNvSpPr/>
          <p:nvPr/>
        </p:nvSpPr>
        <p:spPr>
          <a:xfrm>
            <a:off x="5724128" y="4509120"/>
            <a:ext cx="360040" cy="36004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16" name="Abgerundetes Rechteck 15"/>
          <p:cNvSpPr/>
          <p:nvPr/>
        </p:nvSpPr>
        <p:spPr>
          <a:xfrm>
            <a:off x="6444208" y="4509120"/>
            <a:ext cx="360040" cy="36004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17" name="Abgerundetes Rechteck 16"/>
          <p:cNvSpPr/>
          <p:nvPr/>
        </p:nvSpPr>
        <p:spPr>
          <a:xfrm>
            <a:off x="7236296" y="4509120"/>
            <a:ext cx="360040" cy="36004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18" name="Abgerundetes Rechteck 17"/>
          <p:cNvSpPr/>
          <p:nvPr/>
        </p:nvSpPr>
        <p:spPr>
          <a:xfrm>
            <a:off x="8028384" y="4509120"/>
            <a:ext cx="360040" cy="36004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22" name="Abgerundetes Rechteck 21"/>
          <p:cNvSpPr/>
          <p:nvPr/>
        </p:nvSpPr>
        <p:spPr>
          <a:xfrm>
            <a:off x="4932040" y="5733256"/>
            <a:ext cx="360040" cy="36004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23" name="Abgerundetes Rechteck 22"/>
          <p:cNvSpPr/>
          <p:nvPr/>
        </p:nvSpPr>
        <p:spPr>
          <a:xfrm>
            <a:off x="5724128" y="5733256"/>
            <a:ext cx="360040" cy="36004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24" name="Abgerundetes Rechteck 23"/>
          <p:cNvSpPr/>
          <p:nvPr/>
        </p:nvSpPr>
        <p:spPr>
          <a:xfrm>
            <a:off x="6444208" y="5733256"/>
            <a:ext cx="360040" cy="36004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25" name="Abgerundetes Rechteck 24"/>
          <p:cNvSpPr/>
          <p:nvPr/>
        </p:nvSpPr>
        <p:spPr>
          <a:xfrm>
            <a:off x="7236296" y="5733256"/>
            <a:ext cx="360040" cy="36004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26" name="Abgerundetes Rechteck 25"/>
          <p:cNvSpPr/>
          <p:nvPr/>
        </p:nvSpPr>
        <p:spPr>
          <a:xfrm>
            <a:off x="8028384" y="5733256"/>
            <a:ext cx="360040" cy="36004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Tree>
    <p:extLst>
      <p:ext uri="{BB962C8B-B14F-4D97-AF65-F5344CB8AC3E}">
        <p14:creationId xmlns:p14="http://schemas.microsoft.com/office/powerpoint/2010/main" val="3515079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1031652" y="1342"/>
            <a:ext cx="7175351" cy="1152128"/>
          </a:xfrm>
          <a:prstGeom prst="rect">
            <a:avLst/>
          </a:prstGeom>
          <a:effectLst/>
        </p:spPr>
        <p:txBody>
          <a:bodyPr vert="horz" lIns="91440" tIns="45720" rIns="91440" bIns="45720" rtlCol="0" anchor="t" anchorCtr="0">
            <a:noAutofit/>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algn="ctr">
              <a:buFont typeface="Georgia" pitchFamily="18" charset="0"/>
              <a:buNone/>
            </a:pPr>
            <a:r>
              <a:rPr lang="de-DE" sz="66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Bahnschrift" panose="020B0502040204020203" pitchFamily="34" charset="0"/>
              </a:rPr>
              <a:t>Anmeldegespräch</a:t>
            </a:r>
          </a:p>
        </p:txBody>
      </p:sp>
      <p:sp>
        <p:nvSpPr>
          <p:cNvPr id="3" name="Textfeld 2"/>
          <p:cNvSpPr txBox="1"/>
          <p:nvPr/>
        </p:nvSpPr>
        <p:spPr>
          <a:xfrm>
            <a:off x="611560" y="980728"/>
            <a:ext cx="7848872" cy="5740033"/>
          </a:xfrm>
          <a:prstGeom prst="rect">
            <a:avLst/>
          </a:prstGeom>
          <a:noFill/>
        </p:spPr>
        <p:txBody>
          <a:bodyPr wrap="square" rtlCol="0">
            <a:spAutoFit/>
          </a:bodyPr>
          <a:lstStyle/>
          <a:p>
            <a:pPr marL="285750" indent="-285750">
              <a:buFontTx/>
              <a:buChar char="-"/>
            </a:pPr>
            <a:r>
              <a:rPr lang="de-DE" dirty="0">
                <a:latin typeface="Bahnschrift" panose="020B0502040204020203" pitchFamily="34" charset="0"/>
              </a:rPr>
              <a:t>Erstes Kennenlernen von Hortleitung und Eltern.</a:t>
            </a:r>
          </a:p>
          <a:p>
            <a:pPr marL="285750" indent="-285750">
              <a:buFontTx/>
              <a:buChar char="-"/>
            </a:pPr>
            <a:r>
              <a:rPr lang="de-DE" dirty="0">
                <a:latin typeface="Bahnschrift" panose="020B0502040204020203" pitchFamily="34" charset="0"/>
              </a:rPr>
              <a:t>Informationen über den Hort im Allgemeinen und Speziellen.</a:t>
            </a:r>
          </a:p>
          <a:p>
            <a:pPr marL="285750" indent="-285750">
              <a:buFontTx/>
              <a:buChar char="-"/>
            </a:pPr>
            <a:r>
              <a:rPr lang="de-DE" dirty="0">
                <a:latin typeface="Bahnschrift" panose="020B0502040204020203" pitchFamily="34" charset="0"/>
              </a:rPr>
              <a:t>Raum für alle Fragen, Anliegen und Informationen.</a:t>
            </a:r>
          </a:p>
          <a:p>
            <a:pPr marL="285750" indent="-285750">
              <a:buFontTx/>
              <a:buChar char="-"/>
            </a:pPr>
            <a:r>
              <a:rPr lang="de-DE" dirty="0">
                <a:latin typeface="Bahnschrift" panose="020B0502040204020203" pitchFamily="34" charset="0"/>
              </a:rPr>
              <a:t>Eltern haben die Möglichkeit, wichtige Informationen über das Kind an uns weiterzugeben.</a:t>
            </a:r>
          </a:p>
          <a:p>
            <a:pPr marL="285750" indent="-285750">
              <a:buFontTx/>
              <a:buChar char="-"/>
            </a:pPr>
            <a:r>
              <a:rPr lang="de-DE" dirty="0">
                <a:latin typeface="Bahnschrift" panose="020B0502040204020203" pitchFamily="34" charset="0"/>
              </a:rPr>
              <a:t>Betreuungsstart festlegen:</a:t>
            </a:r>
          </a:p>
          <a:p>
            <a:r>
              <a:rPr lang="de-DE" dirty="0">
                <a:latin typeface="Bahnschrift" panose="020B0502040204020203" pitchFamily="34" charset="0"/>
              </a:rPr>
              <a:t>	1. Möglichkeit: letzte Sommerferienwoche</a:t>
            </a:r>
          </a:p>
          <a:p>
            <a:r>
              <a:rPr lang="de-DE" dirty="0">
                <a:latin typeface="Bahnschrift" panose="020B0502040204020203" pitchFamily="34" charset="0"/>
              </a:rPr>
              <a:t>		         * halbtags im Jugendhaus (mit fremden Betreuern)</a:t>
            </a:r>
          </a:p>
          <a:p>
            <a:r>
              <a:rPr lang="de-DE" dirty="0">
                <a:latin typeface="Bahnschrift" panose="020B0502040204020203" pitchFamily="34" charset="0"/>
              </a:rPr>
              <a:t>		         * ganztags im Hort (Betreuer aus Berghausen)</a:t>
            </a:r>
          </a:p>
          <a:p>
            <a:endParaRPr lang="de-DE" sz="700" dirty="0">
              <a:latin typeface="Bahnschrift" panose="020B0502040204020203" pitchFamily="34" charset="0"/>
            </a:endParaRPr>
          </a:p>
          <a:p>
            <a:r>
              <a:rPr lang="de-DE" dirty="0">
                <a:latin typeface="Bahnschrift" panose="020B0502040204020203" pitchFamily="34" charset="0"/>
              </a:rPr>
              <a:t>	2. Möglichkeit: erster Schultag nach den Sommerferien (noch vor </a:t>
            </a:r>
          </a:p>
          <a:p>
            <a:r>
              <a:rPr lang="de-DE" dirty="0">
                <a:latin typeface="Bahnschrift" panose="020B0502040204020203" pitchFamily="34" charset="0"/>
              </a:rPr>
              <a:t>		          Einschulung)</a:t>
            </a:r>
          </a:p>
          <a:p>
            <a:r>
              <a:rPr lang="de-DE" dirty="0">
                <a:latin typeface="Bahnschrift" panose="020B0502040204020203" pitchFamily="34" charset="0"/>
              </a:rPr>
              <a:t>		          * Betreuung kann wie gebucht voll genutzt werden</a:t>
            </a:r>
          </a:p>
          <a:p>
            <a:r>
              <a:rPr lang="de-DE" dirty="0">
                <a:latin typeface="Bahnschrift" panose="020B0502040204020203" pitchFamily="34" charset="0"/>
              </a:rPr>
              <a:t>		          * ist der Wochentag nicht offiziell angemeldet,</a:t>
            </a:r>
          </a:p>
          <a:p>
            <a:r>
              <a:rPr lang="de-DE" dirty="0">
                <a:latin typeface="Bahnschrift" panose="020B0502040204020203" pitchFamily="34" charset="0"/>
              </a:rPr>
              <a:t>		             dürfen die Kinder von 08:45 bis 13:05 in den Hort </a:t>
            </a:r>
          </a:p>
          <a:p>
            <a:r>
              <a:rPr lang="de-DE" dirty="0">
                <a:latin typeface="Bahnschrift" panose="020B0502040204020203" pitchFamily="34" charset="0"/>
              </a:rPr>
              <a:t>		             schnuppern</a:t>
            </a:r>
          </a:p>
          <a:p>
            <a:r>
              <a:rPr lang="de-DE" dirty="0">
                <a:latin typeface="Bahnschrift" panose="020B0502040204020203" pitchFamily="34" charset="0"/>
              </a:rPr>
              <a:t>		          * am ersten Tag (12.September) Beginn für alle</a:t>
            </a:r>
          </a:p>
          <a:p>
            <a:r>
              <a:rPr lang="de-DE" dirty="0">
                <a:latin typeface="Bahnschrift" panose="020B0502040204020203" pitchFamily="34" charset="0"/>
              </a:rPr>
              <a:t>		             spätestens um 09:00 mit gemeinsamem </a:t>
            </a:r>
          </a:p>
          <a:p>
            <a:r>
              <a:rPr lang="de-DE" dirty="0">
                <a:latin typeface="Bahnschrift" panose="020B0502040204020203" pitchFamily="34" charset="0"/>
              </a:rPr>
              <a:t>		             Frühstück</a:t>
            </a:r>
          </a:p>
          <a:p>
            <a:r>
              <a:rPr lang="de-DE" dirty="0">
                <a:latin typeface="Bahnschrift" panose="020B0502040204020203" pitchFamily="34" charset="0"/>
              </a:rPr>
              <a:t>		          * danach gemeinsames Kennenlernen des Hortes</a:t>
            </a:r>
          </a:p>
          <a:p>
            <a:r>
              <a:rPr lang="de-DE" dirty="0">
                <a:latin typeface="Bahnschrift" panose="020B0502040204020203" pitchFamily="34" charset="0"/>
              </a:rPr>
              <a:t>		          * Ablauf nachfolgende Tage: laut Ihrer Anmeldung</a:t>
            </a:r>
          </a:p>
        </p:txBody>
      </p:sp>
    </p:spTree>
    <p:extLst>
      <p:ext uri="{BB962C8B-B14F-4D97-AF65-F5344CB8AC3E}">
        <p14:creationId xmlns:p14="http://schemas.microsoft.com/office/powerpoint/2010/main" val="1437714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1031652" y="116632"/>
            <a:ext cx="7175351" cy="792088"/>
          </a:xfrm>
          <a:prstGeom prst="rect">
            <a:avLst/>
          </a:prstGeom>
          <a:effectLst/>
        </p:spPr>
        <p:txBody>
          <a:bodyPr vert="horz" lIns="91440" tIns="45720" rIns="91440" bIns="45720" rtlCol="0" anchor="t" anchorCtr="0">
            <a:noAutofit/>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algn="ctr">
              <a:buFont typeface="Georgia" pitchFamily="18" charset="0"/>
              <a:buNone/>
            </a:pPr>
            <a:r>
              <a:rPr lang="de-DE" sz="50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Bahnschrift" panose="020B0502040204020203" pitchFamily="34" charset="0"/>
              </a:rPr>
              <a:t>Tagesablauf</a:t>
            </a:r>
          </a:p>
        </p:txBody>
      </p:sp>
      <p:sp>
        <p:nvSpPr>
          <p:cNvPr id="3" name="Textfeld 2"/>
          <p:cNvSpPr txBox="1"/>
          <p:nvPr/>
        </p:nvSpPr>
        <p:spPr>
          <a:xfrm>
            <a:off x="647564" y="891205"/>
            <a:ext cx="7848872" cy="6155531"/>
          </a:xfrm>
          <a:prstGeom prst="rect">
            <a:avLst/>
          </a:prstGeom>
          <a:noFill/>
        </p:spPr>
        <p:txBody>
          <a:bodyPr wrap="square" rtlCol="0">
            <a:spAutoFit/>
          </a:bodyPr>
          <a:lstStyle/>
          <a:p>
            <a:r>
              <a:rPr lang="de-DE" sz="1600" dirty="0">
                <a:latin typeface="Bahnschrift" panose="020B0502040204020203" pitchFamily="34" charset="0"/>
              </a:rPr>
              <a:t>07:00 – 08:45</a:t>
            </a:r>
            <a:r>
              <a:rPr lang="de-DE" dirty="0">
                <a:latin typeface="Bahnschrift" panose="020B0502040204020203" pitchFamily="34" charset="0"/>
              </a:rPr>
              <a:t>		</a:t>
            </a:r>
            <a:r>
              <a:rPr lang="de-DE" sz="1500" dirty="0">
                <a:latin typeface="Bahnschrift" panose="020B0502040204020203" pitchFamily="34" charset="0"/>
              </a:rPr>
              <a:t>Betreuung vor der Schule (Freispiel, Basteln, </a:t>
            </a:r>
          </a:p>
          <a:p>
            <a:r>
              <a:rPr lang="de-DE" sz="1500" dirty="0">
                <a:latin typeface="Bahnschrift" panose="020B0502040204020203" pitchFamily="34" charset="0"/>
              </a:rPr>
              <a:t>			freiwilliges Frühstück)</a:t>
            </a:r>
          </a:p>
          <a:p>
            <a:endParaRPr lang="de-DE" sz="1100" dirty="0">
              <a:latin typeface="Bahnschrift" panose="020B0502040204020203" pitchFamily="34" charset="0"/>
            </a:endParaRPr>
          </a:p>
          <a:p>
            <a:r>
              <a:rPr lang="de-DE" sz="1600" dirty="0">
                <a:latin typeface="Bahnschrift" panose="020B0502040204020203" pitchFamily="34" charset="0"/>
              </a:rPr>
              <a:t>12:15</a:t>
            </a:r>
            <a:r>
              <a:rPr lang="de-DE" dirty="0">
                <a:latin typeface="Bahnschrift" panose="020B0502040204020203" pitchFamily="34" charset="0"/>
              </a:rPr>
              <a:t>			</a:t>
            </a:r>
            <a:r>
              <a:rPr lang="de-DE" sz="1500" dirty="0">
                <a:latin typeface="Bahnschrift" panose="020B0502040204020203" pitchFamily="34" charset="0"/>
              </a:rPr>
              <a:t>Unterrichtsende für manche Kinder</a:t>
            </a:r>
          </a:p>
          <a:p>
            <a:endParaRPr lang="de-DE" sz="1100" dirty="0">
              <a:latin typeface="Bahnschrift" panose="020B0502040204020203" pitchFamily="34" charset="0"/>
            </a:endParaRPr>
          </a:p>
          <a:p>
            <a:r>
              <a:rPr lang="de-DE" sz="1600" dirty="0">
                <a:latin typeface="Bahnschrift" panose="020B0502040204020203" pitchFamily="34" charset="0"/>
              </a:rPr>
              <a:t>12:20</a:t>
            </a:r>
            <a:r>
              <a:rPr lang="de-DE" dirty="0">
                <a:latin typeface="Bahnschrift" panose="020B0502040204020203" pitchFamily="34" charset="0"/>
              </a:rPr>
              <a:t>			</a:t>
            </a:r>
            <a:r>
              <a:rPr lang="de-DE" sz="1500" dirty="0">
                <a:latin typeface="Bahnschrift" panose="020B0502040204020203" pitchFamily="34" charset="0"/>
              </a:rPr>
              <a:t>1. Essensgruppe in 2 Essensräume aufgeteilt </a:t>
            </a:r>
            <a:r>
              <a:rPr lang="de-DE" sz="1100" dirty="0">
                <a:latin typeface="Bahnschrift" panose="020B0502040204020203" pitchFamily="34" charset="0"/>
              </a:rPr>
              <a:t>				(Einteilung ist stundenplanabhängig und kann nicht geändert werden)</a:t>
            </a:r>
          </a:p>
          <a:p>
            <a:endParaRPr lang="de-DE" sz="1100" dirty="0">
              <a:latin typeface="Bahnschrift" panose="020B0502040204020203" pitchFamily="34" charset="0"/>
            </a:endParaRPr>
          </a:p>
          <a:p>
            <a:r>
              <a:rPr lang="de-DE" sz="1600" dirty="0">
                <a:latin typeface="Bahnschrift" panose="020B0502040204020203" pitchFamily="34" charset="0"/>
              </a:rPr>
              <a:t>13:10</a:t>
            </a:r>
            <a:r>
              <a:rPr lang="de-DE" dirty="0">
                <a:latin typeface="Bahnschrift" panose="020B0502040204020203" pitchFamily="34" charset="0"/>
              </a:rPr>
              <a:t>			</a:t>
            </a:r>
            <a:r>
              <a:rPr lang="de-DE" sz="1500" dirty="0">
                <a:latin typeface="Bahnschrift" panose="020B0502040204020203" pitchFamily="34" charset="0"/>
              </a:rPr>
              <a:t>2. Essensgruppe in 2 Essensräume aufgeteilt</a:t>
            </a:r>
          </a:p>
          <a:p>
            <a:r>
              <a:rPr lang="de-DE" sz="1100" dirty="0">
                <a:latin typeface="Bahnschrift" panose="020B0502040204020203" pitchFamily="34" charset="0"/>
              </a:rPr>
              <a:t>			(Einteilung ist stundenplanabhängig und kann nicht geändert werden)</a:t>
            </a:r>
          </a:p>
          <a:p>
            <a:endParaRPr lang="de-DE" sz="1100" dirty="0">
              <a:latin typeface="Bahnschrift" panose="020B0502040204020203" pitchFamily="34" charset="0"/>
            </a:endParaRPr>
          </a:p>
          <a:p>
            <a:r>
              <a:rPr lang="de-DE" sz="1600" dirty="0">
                <a:latin typeface="Bahnschrift" panose="020B0502040204020203" pitchFamily="34" charset="0"/>
              </a:rPr>
              <a:t>13:50</a:t>
            </a:r>
            <a:r>
              <a:rPr lang="de-DE" sz="2000" dirty="0">
                <a:latin typeface="Bahnschrift" panose="020B0502040204020203" pitchFamily="34" charset="0"/>
              </a:rPr>
              <a:t>			</a:t>
            </a:r>
            <a:r>
              <a:rPr lang="de-DE" sz="1500" dirty="0">
                <a:latin typeface="Bahnschrift" panose="020B0502040204020203" pitchFamily="34" charset="0"/>
              </a:rPr>
              <a:t>3. Essensgruppe in 2 Essensräume aufgeteilt</a:t>
            </a:r>
          </a:p>
          <a:p>
            <a:r>
              <a:rPr lang="de-DE" sz="2000" dirty="0">
                <a:latin typeface="Bahnschrift" panose="020B0502040204020203" pitchFamily="34" charset="0"/>
              </a:rPr>
              <a:t>			</a:t>
            </a:r>
            <a:r>
              <a:rPr lang="de-DE" sz="1100" dirty="0">
                <a:latin typeface="Bahnschrift" panose="020B0502040204020203" pitchFamily="34" charset="0"/>
              </a:rPr>
              <a:t>(Einteilung ist stundenplanabhängig und kann nicht geändert werden)</a:t>
            </a:r>
            <a:endParaRPr lang="de-DE" sz="2000" dirty="0">
              <a:latin typeface="Bahnschrift" panose="020B0502040204020203" pitchFamily="34" charset="0"/>
            </a:endParaRPr>
          </a:p>
          <a:p>
            <a:endParaRPr lang="de-DE" sz="1100" dirty="0">
              <a:latin typeface="Bahnschrift" panose="020B0502040204020203" pitchFamily="34" charset="0"/>
            </a:endParaRPr>
          </a:p>
          <a:p>
            <a:r>
              <a:rPr lang="de-DE" sz="1600" dirty="0">
                <a:latin typeface="Bahnschrift" panose="020B0502040204020203" pitchFamily="34" charset="0"/>
              </a:rPr>
              <a:t>Bis 14:30</a:t>
            </a:r>
            <a:r>
              <a:rPr lang="de-DE" dirty="0">
                <a:latin typeface="Bahnschrift" panose="020B0502040204020203" pitchFamily="34" charset="0"/>
              </a:rPr>
              <a:t>			</a:t>
            </a:r>
            <a:r>
              <a:rPr lang="de-DE" sz="1500" dirty="0">
                <a:latin typeface="Bahnschrift" panose="020B0502040204020203" pitchFamily="34" charset="0"/>
              </a:rPr>
              <a:t>Hofpause (Spielen im Freien, Bewegungs-					</a:t>
            </a:r>
            <a:r>
              <a:rPr lang="de-DE" sz="1500" dirty="0" err="1">
                <a:latin typeface="Bahnschrift" panose="020B0502040204020203" pitchFamily="34" charset="0"/>
              </a:rPr>
              <a:t>angebote</a:t>
            </a:r>
            <a:r>
              <a:rPr lang="de-DE" sz="1500" dirty="0">
                <a:latin typeface="Bahnschrift" panose="020B0502040204020203" pitchFamily="34" charset="0"/>
              </a:rPr>
              <a:t>, </a:t>
            </a:r>
            <a:r>
              <a:rPr lang="de-DE" sz="1500" dirty="0" err="1">
                <a:latin typeface="Bahnschrift" panose="020B0502040204020203" pitchFamily="34" charset="0"/>
              </a:rPr>
              <a:t>Geburtagsfeiern</a:t>
            </a:r>
            <a:r>
              <a:rPr lang="de-DE" sz="1500" dirty="0">
                <a:latin typeface="Bahnschrift" panose="020B0502040204020203" pitchFamily="34" charset="0"/>
              </a:rPr>
              <a:t>)</a:t>
            </a:r>
          </a:p>
          <a:p>
            <a:endParaRPr lang="de-DE" sz="1100" dirty="0">
              <a:latin typeface="Bahnschrift" panose="020B0502040204020203" pitchFamily="34" charset="0"/>
            </a:endParaRPr>
          </a:p>
          <a:p>
            <a:r>
              <a:rPr lang="de-DE" sz="1600" dirty="0">
                <a:latin typeface="Bahnschrift" panose="020B0502040204020203" pitchFamily="34" charset="0"/>
              </a:rPr>
              <a:t>14:30 bis max. 16:00</a:t>
            </a:r>
            <a:r>
              <a:rPr lang="de-DE" dirty="0">
                <a:latin typeface="Bahnschrift" panose="020B0502040204020203" pitchFamily="34" charset="0"/>
              </a:rPr>
              <a:t>		</a:t>
            </a:r>
            <a:r>
              <a:rPr lang="de-DE" sz="1500" dirty="0">
                <a:latin typeface="Bahnschrift" panose="020B0502040204020203" pitchFamily="34" charset="0"/>
              </a:rPr>
              <a:t>Hausaufgabenbetreuung (nach Klassenstufen </a:t>
            </a:r>
          </a:p>
          <a:p>
            <a:r>
              <a:rPr lang="de-DE" sz="1500" dirty="0">
                <a:latin typeface="Bahnschrift" panose="020B0502040204020203" pitchFamily="34" charset="0"/>
              </a:rPr>
              <a:t>			getrennt mit festen Betreuern)</a:t>
            </a:r>
          </a:p>
          <a:p>
            <a:endParaRPr lang="de-DE" sz="1100" dirty="0">
              <a:latin typeface="Bahnschrift" panose="020B0502040204020203" pitchFamily="34" charset="0"/>
            </a:endParaRPr>
          </a:p>
          <a:p>
            <a:r>
              <a:rPr lang="de-DE" sz="1600" dirty="0">
                <a:latin typeface="Bahnschrift" panose="020B0502040204020203" pitchFamily="34" charset="0"/>
              </a:rPr>
              <a:t>16:00</a:t>
            </a:r>
            <a:r>
              <a:rPr lang="de-DE" dirty="0">
                <a:latin typeface="Bahnschrift" panose="020B0502040204020203" pitchFamily="34" charset="0"/>
              </a:rPr>
              <a:t>			</a:t>
            </a:r>
            <a:r>
              <a:rPr lang="de-DE" sz="1500" dirty="0" err="1">
                <a:latin typeface="Bahnschrift" panose="020B0502040204020203" pitchFamily="34" charset="0"/>
              </a:rPr>
              <a:t>Obstzeit</a:t>
            </a:r>
            <a:r>
              <a:rPr lang="de-DE" sz="1500" dirty="0">
                <a:latin typeface="Bahnschrift" panose="020B0502040204020203" pitchFamily="34" charset="0"/>
              </a:rPr>
              <a:t> (freiwillig)</a:t>
            </a:r>
          </a:p>
          <a:p>
            <a:endParaRPr lang="de-DE" sz="1100" dirty="0">
              <a:latin typeface="Bahnschrift" panose="020B0502040204020203" pitchFamily="34" charset="0"/>
            </a:endParaRPr>
          </a:p>
          <a:p>
            <a:r>
              <a:rPr lang="de-DE" sz="1600" dirty="0">
                <a:latin typeface="Bahnschrift" panose="020B0502040204020203" pitchFamily="34" charset="0"/>
              </a:rPr>
              <a:t>bis 17:00</a:t>
            </a:r>
            <a:r>
              <a:rPr lang="de-DE" sz="2000" dirty="0">
                <a:latin typeface="Bahnschrift" panose="020B0502040204020203" pitchFamily="34" charset="0"/>
              </a:rPr>
              <a:t>	</a:t>
            </a:r>
            <a:r>
              <a:rPr lang="de-DE" dirty="0">
                <a:latin typeface="Bahnschrift" panose="020B0502040204020203" pitchFamily="34" charset="0"/>
              </a:rPr>
              <a:t>		</a:t>
            </a:r>
            <a:r>
              <a:rPr lang="de-DE" sz="1500" dirty="0">
                <a:latin typeface="Bahnschrift" panose="020B0502040204020203" pitchFamily="34" charset="0"/>
              </a:rPr>
              <a:t>Freispiel</a:t>
            </a:r>
          </a:p>
          <a:p>
            <a:endParaRPr lang="de-DE" sz="1100" dirty="0">
              <a:latin typeface="Bahnschrift" panose="020B0502040204020203" pitchFamily="34" charset="0"/>
            </a:endParaRPr>
          </a:p>
          <a:p>
            <a:r>
              <a:rPr lang="de-DE" sz="1600" dirty="0">
                <a:latin typeface="Bahnschrift" panose="020B0502040204020203" pitchFamily="34" charset="0"/>
              </a:rPr>
              <a:t>freitags 14:30-16:00</a:t>
            </a:r>
            <a:r>
              <a:rPr lang="de-DE" dirty="0">
                <a:latin typeface="Bahnschrift" panose="020B0502040204020203" pitchFamily="34" charset="0"/>
              </a:rPr>
              <a:t>		</a:t>
            </a:r>
            <a:r>
              <a:rPr lang="de-DE" sz="1500" dirty="0">
                <a:latin typeface="Bahnschrift" panose="020B0502040204020203" pitchFamily="34" charset="0"/>
              </a:rPr>
              <a:t>Ausflüge und Angebote (Abholung bitte nicht in </a:t>
            </a:r>
          </a:p>
          <a:p>
            <a:r>
              <a:rPr lang="de-DE" sz="1500" dirty="0">
                <a:latin typeface="Bahnschrift" panose="020B0502040204020203" pitchFamily="34" charset="0"/>
              </a:rPr>
              <a:t>			diesem Zeitfenster!)</a:t>
            </a:r>
          </a:p>
        </p:txBody>
      </p:sp>
    </p:spTree>
    <p:extLst>
      <p:ext uri="{BB962C8B-B14F-4D97-AF65-F5344CB8AC3E}">
        <p14:creationId xmlns:p14="http://schemas.microsoft.com/office/powerpoint/2010/main" val="3180602366"/>
      </p:ext>
    </p:extLst>
  </p:cSld>
  <p:clrMapOvr>
    <a:masterClrMapping/>
  </p:clrMapOvr>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0</TotalTime>
  <Words>1519</Words>
  <Application>Microsoft Office PowerPoint</Application>
  <PresentationFormat>Bildschirmpräsentation (4:3)</PresentationFormat>
  <Paragraphs>176</Paragraphs>
  <Slides>13</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13</vt:i4>
      </vt:variant>
    </vt:vector>
  </HeadingPairs>
  <TitlesOfParts>
    <vt:vector size="17" baseType="lpstr">
      <vt:lpstr>Bahnschrift</vt:lpstr>
      <vt:lpstr>Georgia</vt:lpstr>
      <vt:lpstr>Trebuchet MS</vt:lpstr>
      <vt:lpstr>Slipstream</vt:lpstr>
      <vt:lpstr>Schülerbetreuung Berghausen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Hort Berghausen</dc:creator>
  <cp:lastModifiedBy>Konrek</cp:lastModifiedBy>
  <cp:revision>35</cp:revision>
  <dcterms:created xsi:type="dcterms:W3CDTF">2021-01-21T06:38:03Z</dcterms:created>
  <dcterms:modified xsi:type="dcterms:W3CDTF">2022-01-18T06:55:20Z</dcterms:modified>
</cp:coreProperties>
</file>